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4"/>
    <p:sldMasterId id="21474837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Thin"/>
      <p:regular r:id="rId46"/>
      <p:bold r:id="rId47"/>
      <p:italic r:id="rId48"/>
      <p:boldItalic r:id="rId49"/>
    </p:embeddedFont>
    <p:embeddedFont>
      <p:font typeface="Roboto Medium"/>
      <p:regular r:id="rId50"/>
      <p:bold r:id="rId51"/>
      <p:italic r:id="rId52"/>
      <p:boldItalic r:id="rId53"/>
    </p:embeddedFont>
    <p:embeddedFont>
      <p:font typeface="Roboto"/>
      <p:regular r:id="rId54"/>
      <p:bold r:id="rId55"/>
      <p:italic r:id="rId56"/>
      <p:boldItalic r:id="rId57"/>
    </p:embeddedFont>
    <p:embeddedFont>
      <p:font typeface="Inconsolata"/>
      <p:regular r:id="rId58"/>
      <p:bold r:id="rId59"/>
    </p:embeddedFont>
    <p:embeddedFont>
      <p:font typeface="Roboto Light"/>
      <p:regular r:id="rId60"/>
      <p:bold r:id="rId61"/>
      <p:italic r:id="rId62"/>
      <p:boldItalic r:id="rId63"/>
    </p:embeddedFont>
    <p:embeddedFont>
      <p:font typeface="Inconsolata Regular"/>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43">
          <p15:clr>
            <a:srgbClr val="9AA0A6"/>
          </p15:clr>
        </p15:guide>
        <p15:guide id="2"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43" orient="horz"/>
        <p:guide pos="2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Thin-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Thin-italic.fntdata"/><Relationship Id="rId47" Type="http://schemas.openxmlformats.org/officeDocument/2006/relationships/font" Target="fonts/RobotoThin-bold.fntdata"/><Relationship Id="rId49" Type="http://schemas.openxmlformats.org/officeDocument/2006/relationships/font" Target="fonts/RobotoThin-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Light-italic.fntdata"/><Relationship Id="rId61" Type="http://schemas.openxmlformats.org/officeDocument/2006/relationships/font" Target="fonts/RobotoLight-bold.fntdata"/><Relationship Id="rId20" Type="http://schemas.openxmlformats.org/officeDocument/2006/relationships/slide" Target="slides/slide14.xml"/><Relationship Id="rId64" Type="http://schemas.openxmlformats.org/officeDocument/2006/relationships/font" Target="fonts/InconsolataRegular-regular.fntdata"/><Relationship Id="rId63" Type="http://schemas.openxmlformats.org/officeDocument/2006/relationships/font" Target="fonts/RobotoLight-bold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InconsolataRegular-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Inconsolata-bold.fntdata"/><Relationship Id="rId14" Type="http://schemas.openxmlformats.org/officeDocument/2006/relationships/slide" Target="slides/slide8.xml"/><Relationship Id="rId58" Type="http://schemas.openxmlformats.org/officeDocument/2006/relationships/font" Target="fonts/Inconsolat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vedetails.com/top-50-products.php"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4789b2c7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4789b2c7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52f00789f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52f00789f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76fe62fd0a_1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76fe62fd0a_1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52f00789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52f00789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751ed16142_0_3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751ed16142_0_3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52f00789f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52f00789f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52f00789f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52f00789f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52f00789f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52f00789f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52f00789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2f00789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52f00789f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52f00789f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76fe62fd0a_1_2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76fe62fd0a_1_2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737fb6bdca_0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737fb6bdca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751ed16142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751ed16142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rPr>
              <a:t>Break</a:t>
            </a:r>
            <a:endParaRPr i="1" sz="1000">
              <a:solidFill>
                <a:schemeClr val="dk1"/>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52f00789fc_0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52f00789fc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844d35228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844d35228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751ed1614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751ed1614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52f00789fc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52f00789fc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52f00789fc_0_2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52f00789fc_0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shutterstock_1438875020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52f00789fc_0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52f00789fc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52f00789fc_0_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52f00789fc_0_2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844d35228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844d35228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844d35228c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844d35228c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52f00789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52f0078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52f00789fc_0_2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52f00789fc_0_2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8F8F8"/>
                </a:highlight>
                <a:hlinkClick r:id="rId2"/>
              </a:rPr>
              <a:t>https://www.cvedetails.com/top-50-products.php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52f00789fc_0_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52f00789fc_0_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844d35228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844d35228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844d35228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844d35228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52f00789fc_0_2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52f00789fc_0_2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844d35228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844d35228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52f00789fc_0_2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52f00789fc_0_2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52f00789fc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52f00789fc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52f00789fc_0_2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52f00789fc_0_2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751ed16142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751ed16142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751ed16142_0_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751ed16142_0_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52f00789f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52f00789f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52f00789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52f00789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52f00789f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52f00789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844d35228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844d35228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844d35228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844d35228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0.png"/><Relationship Id="rId3" Type="http://schemas.openxmlformats.org/officeDocument/2006/relationships/image" Target="../media/image21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8.png"/><Relationship Id="rId4"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8.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5.png"/><Relationship Id="rId4" Type="http://schemas.openxmlformats.org/officeDocument/2006/relationships/image" Target="../media/image2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62.png"/><Relationship Id="rId7" Type="http://schemas.openxmlformats.org/officeDocument/2006/relationships/image" Target="../media/image6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6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6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84.png"/><Relationship Id="rId6" Type="http://schemas.openxmlformats.org/officeDocument/2006/relationships/image" Target="../media/image77.png"/><Relationship Id="rId7" Type="http://schemas.openxmlformats.org/officeDocument/2006/relationships/image" Target="../media/image81.png"/><Relationship Id="rId8" Type="http://schemas.openxmlformats.org/officeDocument/2006/relationships/image" Target="../media/image8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82.png"/><Relationship Id="rId6" Type="http://schemas.openxmlformats.org/officeDocument/2006/relationships/image" Target="../media/image8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86.png"/><Relationship Id="rId4" Type="http://schemas.openxmlformats.org/officeDocument/2006/relationships/image" Target="../media/image89.png"/><Relationship Id="rId9" Type="http://schemas.openxmlformats.org/officeDocument/2006/relationships/image" Target="../media/image92.png"/><Relationship Id="rId5" Type="http://schemas.openxmlformats.org/officeDocument/2006/relationships/image" Target="../media/image83.png"/><Relationship Id="rId6" Type="http://schemas.openxmlformats.org/officeDocument/2006/relationships/image" Target="../media/image88.png"/><Relationship Id="rId7" Type="http://schemas.openxmlformats.org/officeDocument/2006/relationships/image" Target="../media/image87.png"/><Relationship Id="rId8" Type="http://schemas.openxmlformats.org/officeDocument/2006/relationships/image" Target="../media/image9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6.png"/><Relationship Id="rId4" Type="http://schemas.openxmlformats.org/officeDocument/2006/relationships/image" Target="../media/image98.png"/><Relationship Id="rId9" Type="http://schemas.openxmlformats.org/officeDocument/2006/relationships/image" Target="../media/image97.png"/><Relationship Id="rId5" Type="http://schemas.openxmlformats.org/officeDocument/2006/relationships/image" Target="../media/image93.png"/><Relationship Id="rId6" Type="http://schemas.openxmlformats.org/officeDocument/2006/relationships/image" Target="../media/image99.png"/><Relationship Id="rId7" Type="http://schemas.openxmlformats.org/officeDocument/2006/relationships/image" Target="../media/image95.png"/><Relationship Id="rId8" Type="http://schemas.openxmlformats.org/officeDocument/2006/relationships/image" Target="../media/image10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7.png"/><Relationship Id="rId3" Type="http://schemas.openxmlformats.org/officeDocument/2006/relationships/image" Target="../media/image1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1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07.png"/><Relationship Id="rId4"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07.png"/><Relationship Id="rId4" Type="http://schemas.openxmlformats.org/officeDocument/2006/relationships/image" Target="../media/image10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07.png"/><Relationship Id="rId4" Type="http://schemas.openxmlformats.org/officeDocument/2006/relationships/image" Target="../media/image10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07.png"/><Relationship Id="rId4" Type="http://schemas.openxmlformats.org/officeDocument/2006/relationships/image" Target="../media/image10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0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26.png"/><Relationship Id="rId4" Type="http://schemas.openxmlformats.org/officeDocument/2006/relationships/image" Target="../media/image1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26.png"/><Relationship Id="rId4" Type="http://schemas.openxmlformats.org/officeDocument/2006/relationships/image" Target="../media/image1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9.png"/><Relationship Id="rId4" Type="http://schemas.openxmlformats.org/officeDocument/2006/relationships/image" Target="../media/image12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20.png"/><Relationship Id="rId4" Type="http://schemas.openxmlformats.org/officeDocument/2006/relationships/image" Target="../media/image1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36.png"/><Relationship Id="rId5" Type="http://schemas.openxmlformats.org/officeDocument/2006/relationships/image" Target="../media/image13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40.png"/><Relationship Id="rId4" Type="http://schemas.openxmlformats.org/officeDocument/2006/relationships/image" Target="../media/image133.png"/><Relationship Id="rId5" Type="http://schemas.openxmlformats.org/officeDocument/2006/relationships/image" Target="../media/image141.png"/><Relationship Id="rId6" Type="http://schemas.openxmlformats.org/officeDocument/2006/relationships/image" Target="../media/image13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37.png"/><Relationship Id="rId4" Type="http://schemas.openxmlformats.org/officeDocument/2006/relationships/image" Target="../media/image133.png"/><Relationship Id="rId5" Type="http://schemas.openxmlformats.org/officeDocument/2006/relationships/image" Target="../media/image142.png"/><Relationship Id="rId6" Type="http://schemas.openxmlformats.org/officeDocument/2006/relationships/image" Target="../media/image13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 Id="rId3" Type="http://schemas.openxmlformats.org/officeDocument/2006/relationships/image" Target="../media/image152.png"/><Relationship Id="rId4" Type="http://schemas.openxmlformats.org/officeDocument/2006/relationships/image" Target="../media/image149.png"/><Relationship Id="rId5" Type="http://schemas.openxmlformats.org/officeDocument/2006/relationships/image" Target="../media/image14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5.png"/><Relationship Id="rId5" Type="http://schemas.openxmlformats.org/officeDocument/2006/relationships/image" Target="../media/image155.png"/><Relationship Id="rId6" Type="http://schemas.openxmlformats.org/officeDocument/2006/relationships/image" Target="../media/image15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54.png"/><Relationship Id="rId4" Type="http://schemas.openxmlformats.org/officeDocument/2006/relationships/image" Target="../media/image157.png"/><Relationship Id="rId5" Type="http://schemas.openxmlformats.org/officeDocument/2006/relationships/image" Target="../media/image15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 Id="rId3" Type="http://schemas.openxmlformats.org/officeDocument/2006/relationships/image" Target="../media/image156.png"/><Relationship Id="rId4" Type="http://schemas.openxmlformats.org/officeDocument/2006/relationships/image" Target="../media/image148.png"/><Relationship Id="rId5" Type="http://schemas.openxmlformats.org/officeDocument/2006/relationships/image" Target="../media/image158.png"/><Relationship Id="rId6" Type="http://schemas.openxmlformats.org/officeDocument/2006/relationships/image" Target="../media/image243.png"/><Relationship Id="rId7" Type="http://schemas.openxmlformats.org/officeDocument/2006/relationships/image" Target="../media/image15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66.png"/><Relationship Id="rId4" Type="http://schemas.openxmlformats.org/officeDocument/2006/relationships/image" Target="../media/image161.png"/><Relationship Id="rId5" Type="http://schemas.openxmlformats.org/officeDocument/2006/relationships/image" Target="../media/image172.png"/><Relationship Id="rId6" Type="http://schemas.openxmlformats.org/officeDocument/2006/relationships/image" Target="../media/image168.png"/><Relationship Id="rId7" Type="http://schemas.openxmlformats.org/officeDocument/2006/relationships/image" Target="../media/image16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64.png"/><Relationship Id="rId4" Type="http://schemas.openxmlformats.org/officeDocument/2006/relationships/image" Target="../media/image162.png"/><Relationship Id="rId5" Type="http://schemas.openxmlformats.org/officeDocument/2006/relationships/image" Target="../media/image17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165.png"/><Relationship Id="rId4" Type="http://schemas.openxmlformats.org/officeDocument/2006/relationships/image" Target="../media/image167.png"/><Relationship Id="rId5" Type="http://schemas.openxmlformats.org/officeDocument/2006/relationships/image" Target="../media/image174.png"/><Relationship Id="rId6" Type="http://schemas.openxmlformats.org/officeDocument/2006/relationships/image" Target="../media/image170.png"/><Relationship Id="rId7" Type="http://schemas.openxmlformats.org/officeDocument/2006/relationships/image" Target="../media/image173.png"/><Relationship Id="rId8" Type="http://schemas.openxmlformats.org/officeDocument/2006/relationships/image" Target="../media/image17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5.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76.png"/><Relationship Id="rId6" Type="http://schemas.openxmlformats.org/officeDocument/2006/relationships/image" Target="../media/image181.png"/><Relationship Id="rId7" Type="http://schemas.openxmlformats.org/officeDocument/2006/relationships/image" Target="../media/image187.png"/><Relationship Id="rId8" Type="http://schemas.openxmlformats.org/officeDocument/2006/relationships/image" Target="../media/image18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86.png"/><Relationship Id="rId4" Type="http://schemas.openxmlformats.org/officeDocument/2006/relationships/image" Target="../media/image185.png"/><Relationship Id="rId5" Type="http://schemas.openxmlformats.org/officeDocument/2006/relationships/image" Target="../media/image182.png"/><Relationship Id="rId6" Type="http://schemas.openxmlformats.org/officeDocument/2006/relationships/image" Target="../media/image18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3.png"/><Relationship Id="rId3" Type="http://schemas.openxmlformats.org/officeDocument/2006/relationships/image" Target="../media/image191.png"/><Relationship Id="rId4" Type="http://schemas.openxmlformats.org/officeDocument/2006/relationships/image" Target="../media/image189.png"/><Relationship Id="rId9" Type="http://schemas.openxmlformats.org/officeDocument/2006/relationships/image" Target="../media/image192.png"/><Relationship Id="rId5" Type="http://schemas.openxmlformats.org/officeDocument/2006/relationships/image" Target="../media/image188.png"/><Relationship Id="rId6" Type="http://schemas.openxmlformats.org/officeDocument/2006/relationships/image" Target="../media/image193.png"/><Relationship Id="rId7" Type="http://schemas.openxmlformats.org/officeDocument/2006/relationships/image" Target="../media/image194.png"/><Relationship Id="rId8" Type="http://schemas.openxmlformats.org/officeDocument/2006/relationships/image" Target="../media/image19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 Id="rId3" Type="http://schemas.openxmlformats.org/officeDocument/2006/relationships/image" Target="../media/image195.png"/><Relationship Id="rId4" Type="http://schemas.openxmlformats.org/officeDocument/2006/relationships/image" Target="../media/image197.png"/><Relationship Id="rId9" Type="http://schemas.openxmlformats.org/officeDocument/2006/relationships/image" Target="../media/image202.png"/><Relationship Id="rId5" Type="http://schemas.openxmlformats.org/officeDocument/2006/relationships/image" Target="../media/image199.png"/><Relationship Id="rId6" Type="http://schemas.openxmlformats.org/officeDocument/2006/relationships/image" Target="../media/image201.png"/><Relationship Id="rId7" Type="http://schemas.openxmlformats.org/officeDocument/2006/relationships/image" Target="../media/image200.png"/><Relationship Id="rId8" Type="http://schemas.openxmlformats.org/officeDocument/2006/relationships/image" Target="../media/image19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2.png"/><Relationship Id="rId3" Type="http://schemas.openxmlformats.org/officeDocument/2006/relationships/image" Target="../media/image20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9.png"/><Relationship Id="rId3" Type="http://schemas.openxmlformats.org/officeDocument/2006/relationships/image" Target="../media/image20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17" name="Shape 2017"/>
        <p:cNvGrpSpPr/>
        <p:nvPr/>
      </p:nvGrpSpPr>
      <p:grpSpPr>
        <a:xfrm>
          <a:off x="0" y="0"/>
          <a:ext cx="0" cy="0"/>
          <a:chOff x="0" y="0"/>
          <a:chExt cx="0" cy="0"/>
        </a:xfrm>
      </p:grpSpPr>
      <p:sp>
        <p:nvSpPr>
          <p:cNvPr id="2018" name="Google Shape;2018;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9" name="Google Shape;2019;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0" name="Shape 2020"/>
        <p:cNvGrpSpPr/>
        <p:nvPr/>
      </p:nvGrpSpPr>
      <p:grpSpPr>
        <a:xfrm>
          <a:off x="0" y="0"/>
          <a:ext cx="0" cy="0"/>
          <a:chOff x="0" y="0"/>
          <a:chExt cx="0" cy="0"/>
        </a:xfrm>
      </p:grpSpPr>
      <p:sp>
        <p:nvSpPr>
          <p:cNvPr id="2021" name="Google Shape;2021;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3" name="Shape 2023"/>
        <p:cNvGrpSpPr/>
        <p:nvPr/>
      </p:nvGrpSpPr>
      <p:grpSpPr>
        <a:xfrm>
          <a:off x="0" y="0"/>
          <a:ext cx="0" cy="0"/>
          <a:chOff x="0" y="0"/>
          <a:chExt cx="0" cy="0"/>
        </a:xfrm>
      </p:grpSpPr>
      <p:pic>
        <p:nvPicPr>
          <p:cNvPr id="2024" name="Google Shape;2024;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5" name="Google Shape;2025;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26" name="Google Shape;2026;p10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27" name="Google Shape;2027;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028" name="Shape 2028"/>
        <p:cNvGrpSpPr/>
        <p:nvPr/>
      </p:nvGrpSpPr>
      <p:grpSpPr>
        <a:xfrm>
          <a:off x="0" y="0"/>
          <a:ext cx="0" cy="0"/>
          <a:chOff x="0" y="0"/>
          <a:chExt cx="0" cy="0"/>
        </a:xfrm>
      </p:grpSpPr>
      <p:sp>
        <p:nvSpPr>
          <p:cNvPr id="2029" name="Google Shape;2029;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030" name="Google Shape;2030;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4" name="Shape 1014"/>
        <p:cNvGrpSpPr/>
        <p:nvPr/>
      </p:nvGrpSpPr>
      <p:grpSpPr>
        <a:xfrm>
          <a:off x="0" y="0"/>
          <a:ext cx="0" cy="0"/>
          <a:chOff x="0" y="0"/>
          <a:chExt cx="0" cy="0"/>
        </a:xfrm>
      </p:grpSpPr>
      <p:pic>
        <p:nvPicPr>
          <p:cNvPr id="1015" name="Google Shape;1015;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16" name="Google Shape;101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19" name="Shape 1019"/>
        <p:cNvGrpSpPr/>
        <p:nvPr/>
      </p:nvGrpSpPr>
      <p:grpSpPr>
        <a:xfrm>
          <a:off x="0" y="0"/>
          <a:ext cx="0" cy="0"/>
          <a:chOff x="0" y="0"/>
          <a:chExt cx="0" cy="0"/>
        </a:xfrm>
      </p:grpSpPr>
      <p:pic>
        <p:nvPicPr>
          <p:cNvPr id="1020" name="Google Shape;102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1" name="Google Shape;1021;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3" name="Google Shape;1023;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4" name="Google Shape;1024;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5" name="Google Shape;1025;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8" name="Google Shape;1028;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29" name="Shape 1029"/>
        <p:cNvGrpSpPr/>
        <p:nvPr/>
      </p:nvGrpSpPr>
      <p:grpSpPr>
        <a:xfrm>
          <a:off x="0" y="0"/>
          <a:ext cx="0" cy="0"/>
          <a:chOff x="0" y="0"/>
          <a:chExt cx="0" cy="0"/>
        </a:xfrm>
      </p:grpSpPr>
      <p:pic>
        <p:nvPicPr>
          <p:cNvPr id="1030" name="Google Shape;103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1" name="Google Shape;1031;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3" name="Google Shape;1033;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4" name="Google Shape;1034;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5" name="Google Shape;1035;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7" name="Google Shape;1037;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8" name="Google Shape;1038;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39" name="Shape 1039"/>
        <p:cNvGrpSpPr/>
        <p:nvPr/>
      </p:nvGrpSpPr>
      <p:grpSpPr>
        <a:xfrm>
          <a:off x="0" y="0"/>
          <a:ext cx="0" cy="0"/>
          <a:chOff x="0" y="0"/>
          <a:chExt cx="0" cy="0"/>
        </a:xfrm>
      </p:grpSpPr>
      <p:pic>
        <p:nvPicPr>
          <p:cNvPr id="1040" name="Google Shape;1040;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1" name="Google Shape;1041;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3" name="Google Shape;1043;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4" name="Google Shape;1044;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5" name="Google Shape;1045;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6" name="Google Shape;1046;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7" name="Google Shape;1047;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8" name="Google Shape;1048;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49" name="Shape 1049"/>
        <p:cNvGrpSpPr/>
        <p:nvPr/>
      </p:nvGrpSpPr>
      <p:grpSpPr>
        <a:xfrm>
          <a:off x="0" y="0"/>
          <a:ext cx="0" cy="0"/>
          <a:chOff x="0" y="0"/>
          <a:chExt cx="0" cy="0"/>
        </a:xfrm>
      </p:grpSpPr>
      <p:pic>
        <p:nvPicPr>
          <p:cNvPr id="1050" name="Google Shape;1050;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1" name="Google Shape;1051;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2" name="Google Shape;1052;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3" name="Google Shape;1053;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4" name="Google Shape;1054;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5" name="Google Shape;1055;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6" name="Google Shape;1056;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7" name="Google Shape;1057;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8" name="Google Shape;1058;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59" name="Shape 1059"/>
        <p:cNvGrpSpPr/>
        <p:nvPr/>
      </p:nvGrpSpPr>
      <p:grpSpPr>
        <a:xfrm>
          <a:off x="0" y="0"/>
          <a:ext cx="0" cy="0"/>
          <a:chOff x="0" y="0"/>
          <a:chExt cx="0" cy="0"/>
        </a:xfrm>
      </p:grpSpPr>
      <p:pic>
        <p:nvPicPr>
          <p:cNvPr id="1060" name="Google Shape;106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1" name="Google Shape;1061;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2" name="Google Shape;1062;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3" name="Google Shape;1063;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4" name="Google Shape;1064;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5" name="Shape 1065"/>
        <p:cNvGrpSpPr/>
        <p:nvPr/>
      </p:nvGrpSpPr>
      <p:grpSpPr>
        <a:xfrm>
          <a:off x="0" y="0"/>
          <a:ext cx="0" cy="0"/>
          <a:chOff x="0" y="0"/>
          <a:chExt cx="0" cy="0"/>
        </a:xfrm>
      </p:grpSpPr>
      <p:pic>
        <p:nvPicPr>
          <p:cNvPr id="1066" name="Google Shape;1066;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7" name="Google Shape;1067;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8" name="Google Shape;106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9" name="Google Shape;1069;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0" name="Shape 1070"/>
        <p:cNvGrpSpPr/>
        <p:nvPr/>
      </p:nvGrpSpPr>
      <p:grpSpPr>
        <a:xfrm>
          <a:off x="0" y="0"/>
          <a:ext cx="0" cy="0"/>
          <a:chOff x="0" y="0"/>
          <a:chExt cx="0" cy="0"/>
        </a:xfrm>
      </p:grpSpPr>
      <p:sp>
        <p:nvSpPr>
          <p:cNvPr id="1071" name="Google Shape;1071;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2" name="Google Shape;1072;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3" name="Google Shape;1073;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4" name="Google Shape;1074;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5" name="Google Shape;1075;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6" name="Google Shape;1076;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7" name="Google Shape;1077;p60"/>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78" name="Shape 1078"/>
        <p:cNvGrpSpPr/>
        <p:nvPr/>
      </p:nvGrpSpPr>
      <p:grpSpPr>
        <a:xfrm>
          <a:off x="0" y="0"/>
          <a:ext cx="0" cy="0"/>
          <a:chOff x="0" y="0"/>
          <a:chExt cx="0" cy="0"/>
        </a:xfrm>
      </p:grpSpPr>
      <p:pic>
        <p:nvPicPr>
          <p:cNvPr id="1079" name="Google Shape;1079;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0" name="Google Shape;1080;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2" name="Google Shape;1082;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4" name="Google Shape;1084;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5" name="Google Shape;1085;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6" name="Google Shape;1086;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7" name="Google Shape;1087;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88" name="Shape 1088"/>
        <p:cNvGrpSpPr/>
        <p:nvPr/>
      </p:nvGrpSpPr>
      <p:grpSpPr>
        <a:xfrm>
          <a:off x="0" y="0"/>
          <a:ext cx="0" cy="0"/>
          <a:chOff x="0" y="0"/>
          <a:chExt cx="0" cy="0"/>
        </a:xfrm>
      </p:grpSpPr>
      <p:pic>
        <p:nvPicPr>
          <p:cNvPr id="1089" name="Google Shape;1089;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0" name="Google Shape;1090;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1" name="Google Shape;1091;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2" name="Google Shape;1092;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3" name="Google Shape;1093;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4" name="Shape 1094"/>
        <p:cNvGrpSpPr/>
        <p:nvPr/>
      </p:nvGrpSpPr>
      <p:grpSpPr>
        <a:xfrm>
          <a:off x="0" y="0"/>
          <a:ext cx="0" cy="0"/>
          <a:chOff x="0" y="0"/>
          <a:chExt cx="0" cy="0"/>
        </a:xfrm>
      </p:grpSpPr>
      <p:pic>
        <p:nvPicPr>
          <p:cNvPr id="1095" name="Google Shape;1095;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6" name="Google Shape;109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9" name="Google Shape;1099;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0" name="Google Shape;110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1" name="Google Shape;1101;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2" name="Google Shape;1102;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3" name="Shape 1103"/>
        <p:cNvGrpSpPr/>
        <p:nvPr/>
      </p:nvGrpSpPr>
      <p:grpSpPr>
        <a:xfrm>
          <a:off x="0" y="0"/>
          <a:ext cx="0" cy="0"/>
          <a:chOff x="0" y="0"/>
          <a:chExt cx="0" cy="0"/>
        </a:xfrm>
      </p:grpSpPr>
      <p:pic>
        <p:nvPicPr>
          <p:cNvPr id="1104" name="Google Shape;1104;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5" name="Google Shape;1105;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6" name="Google Shape;1106;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7" name="Google Shape;1107;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8" name="Google Shape;1108;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9" name="Google Shape;1109;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0" name="Google Shape;1110;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1" name="Google Shape;1111;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2" name="Google Shape;1112;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3" name="Google Shape;1113;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4" name="Shape 1114"/>
        <p:cNvGrpSpPr/>
        <p:nvPr/>
      </p:nvGrpSpPr>
      <p:grpSpPr>
        <a:xfrm>
          <a:off x="0" y="0"/>
          <a:ext cx="0" cy="0"/>
          <a:chOff x="0" y="0"/>
          <a:chExt cx="0" cy="0"/>
        </a:xfrm>
      </p:grpSpPr>
      <p:pic>
        <p:nvPicPr>
          <p:cNvPr id="1115" name="Google Shape;1115;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6" name="Google Shape;111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7" name="Google Shape;1117;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8" name="Google Shape;1118;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9" name="Google Shape;1119;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0" name="Google Shape;1120;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1" name="Google Shape;1121;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2" name="Google Shape;1122;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3" name="Google Shape;1123;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4" name="Shape 1124"/>
        <p:cNvGrpSpPr/>
        <p:nvPr/>
      </p:nvGrpSpPr>
      <p:grpSpPr>
        <a:xfrm>
          <a:off x="0" y="0"/>
          <a:ext cx="0" cy="0"/>
          <a:chOff x="0" y="0"/>
          <a:chExt cx="0" cy="0"/>
        </a:xfrm>
      </p:grpSpPr>
      <p:pic>
        <p:nvPicPr>
          <p:cNvPr id="1125" name="Google Shape;1125;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6" name="Google Shape;1126;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 name="Google Shape;1127;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8" name="Google Shape;1128;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9" name="Google Shape;1129;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0" name="Google Shape;1130;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1" name="Google Shape;1131;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2" name="Google Shape;1132;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3" name="Google Shape;1133;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4" name="Shape 1134"/>
        <p:cNvGrpSpPr/>
        <p:nvPr/>
      </p:nvGrpSpPr>
      <p:grpSpPr>
        <a:xfrm>
          <a:off x="0" y="0"/>
          <a:ext cx="0" cy="0"/>
          <a:chOff x="0" y="0"/>
          <a:chExt cx="0" cy="0"/>
        </a:xfrm>
      </p:grpSpPr>
      <p:sp>
        <p:nvSpPr>
          <p:cNvPr id="1135" name="Google Shape;1135;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6" name="Google Shape;1136;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7" name="Google Shape;1137;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8" name="Google Shape;1138;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9" name="Google Shape;1139;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0" name="Google Shape;1140;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1" name="Google Shape;1141;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2" name="Google Shape;1142;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3" name="Google Shape;1143;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4" name="Shape 1144"/>
        <p:cNvGrpSpPr/>
        <p:nvPr/>
      </p:nvGrpSpPr>
      <p:grpSpPr>
        <a:xfrm>
          <a:off x="0" y="0"/>
          <a:ext cx="0" cy="0"/>
          <a:chOff x="0" y="0"/>
          <a:chExt cx="0" cy="0"/>
        </a:xfrm>
      </p:grpSpPr>
      <p:pic>
        <p:nvPicPr>
          <p:cNvPr id="1145" name="Google Shape;1145;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6" name="Google Shape;1146;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8" name="Google Shape;1148;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0" name="Google Shape;115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1" name="Google Shape;1151;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3" name="Google Shape;1153;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5" name="Shape 1155"/>
        <p:cNvGrpSpPr/>
        <p:nvPr/>
      </p:nvGrpSpPr>
      <p:grpSpPr>
        <a:xfrm>
          <a:off x="0" y="0"/>
          <a:ext cx="0" cy="0"/>
          <a:chOff x="0" y="0"/>
          <a:chExt cx="0" cy="0"/>
        </a:xfrm>
      </p:grpSpPr>
      <p:sp>
        <p:nvSpPr>
          <p:cNvPr id="1156" name="Google Shape;1156;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7" name="Google Shape;1157;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8" name="Google Shape;1158;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9" name="Google Shape;1159;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0" name="Google Shape;1160;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1" name="Google Shape;1161;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2" name="Google Shape;1162;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4" name="Google Shape;1164;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5" name="Shape 1165"/>
        <p:cNvGrpSpPr/>
        <p:nvPr/>
      </p:nvGrpSpPr>
      <p:grpSpPr>
        <a:xfrm>
          <a:off x="0" y="0"/>
          <a:ext cx="0" cy="0"/>
          <a:chOff x="0" y="0"/>
          <a:chExt cx="0" cy="0"/>
        </a:xfrm>
      </p:grpSpPr>
      <p:sp>
        <p:nvSpPr>
          <p:cNvPr id="1166" name="Google Shape;1166;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8" name="Google Shape;1168;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9" name="Google Shape;1169;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0" name="Google Shape;1170;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1" name="Google Shape;1171;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2" name="Google Shape;1172;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3" name="Google Shape;1173;p70"/>
          <p:cNvGrpSpPr/>
          <p:nvPr/>
        </p:nvGrpSpPr>
        <p:grpSpPr>
          <a:xfrm>
            <a:off x="457200" y="1378813"/>
            <a:ext cx="776889" cy="621300"/>
            <a:chOff x="457200" y="1378813"/>
            <a:chExt cx="776889" cy="621300"/>
          </a:xfrm>
        </p:grpSpPr>
        <p:sp>
          <p:nvSpPr>
            <p:cNvPr id="1174" name="Google Shape;1174;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5" name="Google Shape;1175;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70"/>
          <p:cNvGrpSpPr/>
          <p:nvPr/>
        </p:nvGrpSpPr>
        <p:grpSpPr>
          <a:xfrm>
            <a:off x="457200" y="2228725"/>
            <a:ext cx="776889" cy="621300"/>
            <a:chOff x="457200" y="1378813"/>
            <a:chExt cx="776889" cy="621300"/>
          </a:xfrm>
        </p:grpSpPr>
        <p:sp>
          <p:nvSpPr>
            <p:cNvPr id="1177" name="Google Shape;1177;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8" name="Google Shape;1178;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70"/>
          <p:cNvGrpSpPr/>
          <p:nvPr/>
        </p:nvGrpSpPr>
        <p:grpSpPr>
          <a:xfrm>
            <a:off x="457200" y="3073850"/>
            <a:ext cx="776889" cy="621300"/>
            <a:chOff x="457200" y="1378813"/>
            <a:chExt cx="776889" cy="621300"/>
          </a:xfrm>
        </p:grpSpPr>
        <p:sp>
          <p:nvSpPr>
            <p:cNvPr id="1180" name="Google Shape;1180;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1" name="Google Shape;1181;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70"/>
          <p:cNvGrpSpPr/>
          <p:nvPr/>
        </p:nvGrpSpPr>
        <p:grpSpPr>
          <a:xfrm>
            <a:off x="457200" y="3923750"/>
            <a:ext cx="776889" cy="621300"/>
            <a:chOff x="457200" y="1378813"/>
            <a:chExt cx="776889" cy="621300"/>
          </a:xfrm>
        </p:grpSpPr>
        <p:sp>
          <p:nvSpPr>
            <p:cNvPr id="1183" name="Google Shape;1183;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4" name="Google Shape;1184;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6" name="Google Shape;1186;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0" name="Google Shape;1190;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1" name="Google Shape;1191;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2" name="Shape 1192"/>
        <p:cNvGrpSpPr/>
        <p:nvPr/>
      </p:nvGrpSpPr>
      <p:grpSpPr>
        <a:xfrm>
          <a:off x="0" y="0"/>
          <a:ext cx="0" cy="0"/>
          <a:chOff x="0" y="0"/>
          <a:chExt cx="0" cy="0"/>
        </a:xfrm>
      </p:grpSpPr>
      <p:sp>
        <p:nvSpPr>
          <p:cNvPr id="1193" name="Google Shape;1193;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5" name="Google Shape;119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6" name="Google Shape;119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7" name="Google Shape;119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8" name="Google Shape;119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9" name="Google Shape;119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0" name="Google Shape;1200;p71"/>
          <p:cNvGrpSpPr/>
          <p:nvPr/>
        </p:nvGrpSpPr>
        <p:grpSpPr>
          <a:xfrm>
            <a:off x="457200" y="1300225"/>
            <a:ext cx="776889" cy="621300"/>
            <a:chOff x="457200" y="1378813"/>
            <a:chExt cx="776889" cy="621300"/>
          </a:xfrm>
        </p:grpSpPr>
        <p:sp>
          <p:nvSpPr>
            <p:cNvPr id="1201" name="Google Shape;1201;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2" name="Google Shape;1202;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71"/>
          <p:cNvGrpSpPr/>
          <p:nvPr/>
        </p:nvGrpSpPr>
        <p:grpSpPr>
          <a:xfrm>
            <a:off x="457200" y="2000125"/>
            <a:ext cx="776889" cy="621300"/>
            <a:chOff x="457200" y="1378813"/>
            <a:chExt cx="776889" cy="621300"/>
          </a:xfrm>
        </p:grpSpPr>
        <p:sp>
          <p:nvSpPr>
            <p:cNvPr id="1204" name="Google Shape;1204;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5" name="Google Shape;1205;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1"/>
          <p:cNvGrpSpPr/>
          <p:nvPr/>
        </p:nvGrpSpPr>
        <p:grpSpPr>
          <a:xfrm>
            <a:off x="457200" y="2692850"/>
            <a:ext cx="776889" cy="621300"/>
            <a:chOff x="457200" y="1378813"/>
            <a:chExt cx="776889" cy="621300"/>
          </a:xfrm>
        </p:grpSpPr>
        <p:sp>
          <p:nvSpPr>
            <p:cNvPr id="1207" name="Google Shape;1207;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8" name="Google Shape;1208;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71"/>
          <p:cNvGrpSpPr/>
          <p:nvPr/>
        </p:nvGrpSpPr>
        <p:grpSpPr>
          <a:xfrm>
            <a:off x="457200" y="3390350"/>
            <a:ext cx="776889" cy="621300"/>
            <a:chOff x="457200" y="1378813"/>
            <a:chExt cx="776889" cy="621300"/>
          </a:xfrm>
        </p:grpSpPr>
        <p:sp>
          <p:nvSpPr>
            <p:cNvPr id="1210" name="Google Shape;1210;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1" name="Google Shape;1211;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3" name="Google Shape;1213;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7" name="Google Shape;1217;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8" name="Google Shape;1218;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9" name="Google Shape;1219;p71"/>
          <p:cNvGrpSpPr/>
          <p:nvPr/>
        </p:nvGrpSpPr>
        <p:grpSpPr>
          <a:xfrm>
            <a:off x="469500" y="4083075"/>
            <a:ext cx="776889" cy="621300"/>
            <a:chOff x="457200" y="1378813"/>
            <a:chExt cx="776889" cy="621300"/>
          </a:xfrm>
        </p:grpSpPr>
        <p:sp>
          <p:nvSpPr>
            <p:cNvPr id="1220" name="Google Shape;1220;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1" name="Google Shape;1221;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462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4" name="Shape 1224"/>
        <p:cNvGrpSpPr/>
        <p:nvPr/>
      </p:nvGrpSpPr>
      <p:grpSpPr>
        <a:xfrm>
          <a:off x="0" y="0"/>
          <a:ext cx="0" cy="0"/>
          <a:chOff x="0" y="0"/>
          <a:chExt cx="0" cy="0"/>
        </a:xfrm>
      </p:grpSpPr>
      <p:sp>
        <p:nvSpPr>
          <p:cNvPr id="1225" name="Google Shape;1225;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7" name="Google Shape;1227;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8" name="Google Shape;1228;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9" name="Google Shape;1229;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0" name="Google Shape;1230;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1" name="Google Shape;1231;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2" name="Google Shape;1232;p72"/>
          <p:cNvGrpSpPr/>
          <p:nvPr/>
        </p:nvGrpSpPr>
        <p:grpSpPr>
          <a:xfrm>
            <a:off x="457200" y="1237825"/>
            <a:ext cx="776900" cy="486300"/>
            <a:chOff x="457200" y="1466425"/>
            <a:chExt cx="776900" cy="486300"/>
          </a:xfrm>
        </p:grpSpPr>
        <p:sp>
          <p:nvSpPr>
            <p:cNvPr id="1233" name="Google Shape;1233;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4" name="Google Shape;1234;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6" name="Google Shape;1236;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72"/>
          <p:cNvGrpSpPr/>
          <p:nvPr/>
        </p:nvGrpSpPr>
        <p:grpSpPr>
          <a:xfrm>
            <a:off x="457200" y="1828900"/>
            <a:ext cx="776900" cy="486300"/>
            <a:chOff x="457200" y="1466425"/>
            <a:chExt cx="776900" cy="486300"/>
          </a:xfrm>
        </p:grpSpPr>
        <p:sp>
          <p:nvSpPr>
            <p:cNvPr id="1238" name="Google Shape;123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9" name="Google Shape;123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 name="Google Shape;1240;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 name="Google Shape;1241;p72"/>
          <p:cNvGrpSpPr/>
          <p:nvPr/>
        </p:nvGrpSpPr>
        <p:grpSpPr>
          <a:xfrm>
            <a:off x="457200" y="2419975"/>
            <a:ext cx="776900" cy="486300"/>
            <a:chOff x="457200" y="1466425"/>
            <a:chExt cx="776900" cy="486300"/>
          </a:xfrm>
        </p:grpSpPr>
        <p:sp>
          <p:nvSpPr>
            <p:cNvPr id="1242" name="Google Shape;124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3" name="Google Shape;124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72"/>
          <p:cNvGrpSpPr/>
          <p:nvPr/>
        </p:nvGrpSpPr>
        <p:grpSpPr>
          <a:xfrm>
            <a:off x="457200" y="3011050"/>
            <a:ext cx="776900" cy="486300"/>
            <a:chOff x="457200" y="1466425"/>
            <a:chExt cx="776900" cy="486300"/>
          </a:xfrm>
        </p:grpSpPr>
        <p:sp>
          <p:nvSpPr>
            <p:cNvPr id="1246" name="Google Shape;124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7" name="Google Shape;124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72"/>
          <p:cNvGrpSpPr/>
          <p:nvPr/>
        </p:nvGrpSpPr>
        <p:grpSpPr>
          <a:xfrm>
            <a:off x="457200" y="3602137"/>
            <a:ext cx="776900" cy="486300"/>
            <a:chOff x="457200" y="1466425"/>
            <a:chExt cx="776900" cy="486300"/>
          </a:xfrm>
        </p:grpSpPr>
        <p:sp>
          <p:nvSpPr>
            <p:cNvPr id="1250" name="Google Shape;125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1" name="Google Shape;125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72"/>
          <p:cNvGrpSpPr/>
          <p:nvPr/>
        </p:nvGrpSpPr>
        <p:grpSpPr>
          <a:xfrm>
            <a:off x="457200" y="4193262"/>
            <a:ext cx="776900" cy="486300"/>
            <a:chOff x="457200" y="1466425"/>
            <a:chExt cx="776900" cy="486300"/>
          </a:xfrm>
        </p:grpSpPr>
        <p:sp>
          <p:nvSpPr>
            <p:cNvPr id="1254" name="Google Shape;125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5" name="Google Shape;125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61" name="Shape 1261"/>
        <p:cNvGrpSpPr/>
        <p:nvPr/>
      </p:nvGrpSpPr>
      <p:grpSpPr>
        <a:xfrm>
          <a:off x="0" y="0"/>
          <a:ext cx="0" cy="0"/>
          <a:chOff x="0" y="0"/>
          <a:chExt cx="0" cy="0"/>
        </a:xfrm>
      </p:grpSpPr>
      <p:sp>
        <p:nvSpPr>
          <p:cNvPr id="1262" name="Google Shape;1262;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4" name="Google Shape;1264;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5" name="Google Shape;1265;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6" name="Google Shape;1266;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7" name="Google Shape;1267;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8" name="Google Shape;1268;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9" name="Google Shape;1269;p73"/>
          <p:cNvGrpSpPr/>
          <p:nvPr/>
        </p:nvGrpSpPr>
        <p:grpSpPr>
          <a:xfrm>
            <a:off x="457200" y="1237825"/>
            <a:ext cx="776900" cy="486300"/>
            <a:chOff x="457200" y="1466425"/>
            <a:chExt cx="776900" cy="486300"/>
          </a:xfrm>
        </p:grpSpPr>
        <p:sp>
          <p:nvSpPr>
            <p:cNvPr id="1270" name="Google Shape;1270;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1" name="Google Shape;1271;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2" name="Google Shape;1272;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3" name="Google Shape;1273;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73"/>
          <p:cNvGrpSpPr/>
          <p:nvPr/>
        </p:nvGrpSpPr>
        <p:grpSpPr>
          <a:xfrm>
            <a:off x="457200" y="1828900"/>
            <a:ext cx="776900" cy="486300"/>
            <a:chOff x="457200" y="1466425"/>
            <a:chExt cx="776900" cy="486300"/>
          </a:xfrm>
        </p:grpSpPr>
        <p:sp>
          <p:nvSpPr>
            <p:cNvPr id="1275" name="Google Shape;1275;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6" name="Google Shape;1276;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73"/>
          <p:cNvGrpSpPr/>
          <p:nvPr/>
        </p:nvGrpSpPr>
        <p:grpSpPr>
          <a:xfrm>
            <a:off x="457200" y="2419975"/>
            <a:ext cx="776900" cy="486300"/>
            <a:chOff x="457200" y="1466425"/>
            <a:chExt cx="776900" cy="486300"/>
          </a:xfrm>
        </p:grpSpPr>
        <p:sp>
          <p:nvSpPr>
            <p:cNvPr id="1279" name="Google Shape;1279;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0" name="Google Shape;1280;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73"/>
          <p:cNvGrpSpPr/>
          <p:nvPr/>
        </p:nvGrpSpPr>
        <p:grpSpPr>
          <a:xfrm>
            <a:off x="457200" y="3011050"/>
            <a:ext cx="776900" cy="486300"/>
            <a:chOff x="457200" y="1466425"/>
            <a:chExt cx="776900" cy="486300"/>
          </a:xfrm>
        </p:grpSpPr>
        <p:sp>
          <p:nvSpPr>
            <p:cNvPr id="1283" name="Google Shape;1283;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4" name="Google Shape;1284;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6" name="Google Shape;1286;p73"/>
          <p:cNvGrpSpPr/>
          <p:nvPr/>
        </p:nvGrpSpPr>
        <p:grpSpPr>
          <a:xfrm>
            <a:off x="457200" y="3602137"/>
            <a:ext cx="776900" cy="486300"/>
            <a:chOff x="457200" y="1466425"/>
            <a:chExt cx="776900" cy="486300"/>
          </a:xfrm>
        </p:grpSpPr>
        <p:sp>
          <p:nvSpPr>
            <p:cNvPr id="1287" name="Google Shape;128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8" name="Google Shape;128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73"/>
          <p:cNvGrpSpPr/>
          <p:nvPr/>
        </p:nvGrpSpPr>
        <p:grpSpPr>
          <a:xfrm>
            <a:off x="457200" y="4193262"/>
            <a:ext cx="776900" cy="486300"/>
            <a:chOff x="457200" y="1466425"/>
            <a:chExt cx="776900" cy="486300"/>
          </a:xfrm>
        </p:grpSpPr>
        <p:sp>
          <p:nvSpPr>
            <p:cNvPr id="1291" name="Google Shape;129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2" name="Google Shape;129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298" name="Shape 1298"/>
        <p:cNvGrpSpPr/>
        <p:nvPr/>
      </p:nvGrpSpPr>
      <p:grpSpPr>
        <a:xfrm>
          <a:off x="0" y="0"/>
          <a:ext cx="0" cy="0"/>
          <a:chOff x="0" y="0"/>
          <a:chExt cx="0" cy="0"/>
        </a:xfrm>
      </p:grpSpPr>
      <p:sp>
        <p:nvSpPr>
          <p:cNvPr id="1299" name="Google Shape;1299;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1" name="Google Shape;1301;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2" name="Google Shape;1302;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3" name="Google Shape;1303;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4" name="Google Shape;1304;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5" name="Google Shape;1305;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6" name="Google Shape;1306;p74"/>
          <p:cNvGrpSpPr/>
          <p:nvPr/>
        </p:nvGrpSpPr>
        <p:grpSpPr>
          <a:xfrm>
            <a:off x="457222" y="1149803"/>
            <a:ext cx="713194" cy="446423"/>
            <a:chOff x="457200" y="1466425"/>
            <a:chExt cx="776900" cy="486300"/>
          </a:xfrm>
        </p:grpSpPr>
        <p:sp>
          <p:nvSpPr>
            <p:cNvPr id="1307" name="Google Shape;130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8" name="Google Shape;130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0" name="Google Shape;1310;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74"/>
          <p:cNvGrpSpPr/>
          <p:nvPr/>
        </p:nvGrpSpPr>
        <p:grpSpPr>
          <a:xfrm>
            <a:off x="457222" y="1672428"/>
            <a:ext cx="713194" cy="446423"/>
            <a:chOff x="457200" y="1466425"/>
            <a:chExt cx="776900" cy="486300"/>
          </a:xfrm>
        </p:grpSpPr>
        <p:sp>
          <p:nvSpPr>
            <p:cNvPr id="1312" name="Google Shape;131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3" name="Google Shape;131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5" name="Google Shape;1315;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74"/>
          <p:cNvGrpSpPr/>
          <p:nvPr/>
        </p:nvGrpSpPr>
        <p:grpSpPr>
          <a:xfrm>
            <a:off x="457197" y="2195578"/>
            <a:ext cx="713194" cy="446423"/>
            <a:chOff x="457200" y="1466425"/>
            <a:chExt cx="776900" cy="486300"/>
          </a:xfrm>
        </p:grpSpPr>
        <p:sp>
          <p:nvSpPr>
            <p:cNvPr id="1317" name="Google Shape;131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8" name="Google Shape;131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0" name="Google Shape;1320;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74"/>
          <p:cNvGrpSpPr/>
          <p:nvPr/>
        </p:nvGrpSpPr>
        <p:grpSpPr>
          <a:xfrm>
            <a:off x="457197" y="2718203"/>
            <a:ext cx="713194" cy="446423"/>
            <a:chOff x="457200" y="1466425"/>
            <a:chExt cx="776900" cy="486300"/>
          </a:xfrm>
        </p:grpSpPr>
        <p:sp>
          <p:nvSpPr>
            <p:cNvPr id="1322" name="Google Shape;132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3" name="Google Shape;132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5" name="Google Shape;1325;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6" name="Google Shape;1326;p74"/>
          <p:cNvGrpSpPr/>
          <p:nvPr/>
        </p:nvGrpSpPr>
        <p:grpSpPr>
          <a:xfrm>
            <a:off x="457222" y="3240828"/>
            <a:ext cx="713194" cy="446423"/>
            <a:chOff x="457200" y="1466425"/>
            <a:chExt cx="776900" cy="486300"/>
          </a:xfrm>
        </p:grpSpPr>
        <p:sp>
          <p:nvSpPr>
            <p:cNvPr id="1327" name="Google Shape;132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8" name="Google Shape;132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0" name="Google Shape;1330;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74"/>
          <p:cNvGrpSpPr/>
          <p:nvPr/>
        </p:nvGrpSpPr>
        <p:grpSpPr>
          <a:xfrm>
            <a:off x="457222" y="3763453"/>
            <a:ext cx="713194" cy="446423"/>
            <a:chOff x="457200" y="1466425"/>
            <a:chExt cx="776900" cy="486300"/>
          </a:xfrm>
        </p:grpSpPr>
        <p:sp>
          <p:nvSpPr>
            <p:cNvPr id="1332" name="Google Shape;133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3" name="Google Shape;133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5" name="Google Shape;1335;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74"/>
          <p:cNvGrpSpPr/>
          <p:nvPr/>
        </p:nvGrpSpPr>
        <p:grpSpPr>
          <a:xfrm>
            <a:off x="457222" y="4311603"/>
            <a:ext cx="713194" cy="446423"/>
            <a:chOff x="457200" y="1466425"/>
            <a:chExt cx="776900" cy="486300"/>
          </a:xfrm>
        </p:grpSpPr>
        <p:sp>
          <p:nvSpPr>
            <p:cNvPr id="1337" name="Google Shape;133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8" name="Google Shape;133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40" name="Shape 1340"/>
        <p:cNvGrpSpPr/>
        <p:nvPr/>
      </p:nvGrpSpPr>
      <p:grpSpPr>
        <a:xfrm>
          <a:off x="0" y="0"/>
          <a:ext cx="0" cy="0"/>
          <a:chOff x="0" y="0"/>
          <a:chExt cx="0" cy="0"/>
        </a:xfrm>
      </p:grpSpPr>
      <p:sp>
        <p:nvSpPr>
          <p:cNvPr id="1341" name="Google Shape;1341;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2" name="Google Shape;1342;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3" name="Google Shape;1343;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4" name="Google Shape;1344;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5" name="Google Shape;1345;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6" name="Google Shape;1346;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7" name="Google Shape;1347;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75"/>
          <p:cNvGrpSpPr/>
          <p:nvPr/>
        </p:nvGrpSpPr>
        <p:grpSpPr>
          <a:xfrm>
            <a:off x="457427" y="3873038"/>
            <a:ext cx="602564" cy="377174"/>
            <a:chOff x="457200" y="1466425"/>
            <a:chExt cx="776900" cy="486300"/>
          </a:xfrm>
        </p:grpSpPr>
        <p:sp>
          <p:nvSpPr>
            <p:cNvPr id="1349" name="Google Shape;1349;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0" name="Google Shape;1350;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2" name="Google Shape;1352;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3" name="Google Shape;1353;p75"/>
          <p:cNvGrpSpPr/>
          <p:nvPr/>
        </p:nvGrpSpPr>
        <p:grpSpPr>
          <a:xfrm>
            <a:off x="457315" y="4311142"/>
            <a:ext cx="602564" cy="377174"/>
            <a:chOff x="457200" y="1466425"/>
            <a:chExt cx="776900" cy="486300"/>
          </a:xfrm>
        </p:grpSpPr>
        <p:sp>
          <p:nvSpPr>
            <p:cNvPr id="1354" name="Google Shape;1354;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5" name="Google Shape;1355;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75"/>
          <p:cNvGrpSpPr/>
          <p:nvPr/>
        </p:nvGrpSpPr>
        <p:grpSpPr>
          <a:xfrm>
            <a:off x="457377" y="2996663"/>
            <a:ext cx="602564" cy="377174"/>
            <a:chOff x="457200" y="1466425"/>
            <a:chExt cx="776900" cy="486300"/>
          </a:xfrm>
        </p:grpSpPr>
        <p:sp>
          <p:nvSpPr>
            <p:cNvPr id="1359" name="Google Shape;1359;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0" name="Google Shape;1360;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2" name="Google Shape;1362;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75"/>
          <p:cNvGrpSpPr/>
          <p:nvPr/>
        </p:nvGrpSpPr>
        <p:grpSpPr>
          <a:xfrm>
            <a:off x="457265" y="3434767"/>
            <a:ext cx="602564" cy="377174"/>
            <a:chOff x="457200" y="1466425"/>
            <a:chExt cx="776900" cy="486300"/>
          </a:xfrm>
        </p:grpSpPr>
        <p:sp>
          <p:nvSpPr>
            <p:cNvPr id="1364" name="Google Shape;1364;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5" name="Google Shape;1365;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7" name="Google Shape;1367;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8" name="Google Shape;1368;p75"/>
          <p:cNvGrpSpPr/>
          <p:nvPr/>
        </p:nvGrpSpPr>
        <p:grpSpPr>
          <a:xfrm>
            <a:off x="457402" y="2135288"/>
            <a:ext cx="602564" cy="377174"/>
            <a:chOff x="457200" y="1466425"/>
            <a:chExt cx="776900" cy="486300"/>
          </a:xfrm>
        </p:grpSpPr>
        <p:sp>
          <p:nvSpPr>
            <p:cNvPr id="1369" name="Google Shape;1369;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0" name="Google Shape;1370;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2" name="Google Shape;1372;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3" name="Google Shape;1373;p75"/>
          <p:cNvGrpSpPr/>
          <p:nvPr/>
        </p:nvGrpSpPr>
        <p:grpSpPr>
          <a:xfrm>
            <a:off x="457290" y="2573392"/>
            <a:ext cx="602564" cy="377174"/>
            <a:chOff x="457200" y="1466425"/>
            <a:chExt cx="776900" cy="486300"/>
          </a:xfrm>
        </p:grpSpPr>
        <p:sp>
          <p:nvSpPr>
            <p:cNvPr id="1374" name="Google Shape;1374;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5" name="Google Shape;1375;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6" name="Google Shape;1376;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7" name="Google Shape;1377;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75"/>
          <p:cNvGrpSpPr/>
          <p:nvPr/>
        </p:nvGrpSpPr>
        <p:grpSpPr>
          <a:xfrm>
            <a:off x="457352" y="1258913"/>
            <a:ext cx="602564" cy="377174"/>
            <a:chOff x="457200" y="1466425"/>
            <a:chExt cx="776900" cy="486300"/>
          </a:xfrm>
        </p:grpSpPr>
        <p:sp>
          <p:nvSpPr>
            <p:cNvPr id="1379" name="Google Shape;1379;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0" name="Google Shape;1380;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2" name="Google Shape;1382;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3" name="Google Shape;1383;p75"/>
          <p:cNvGrpSpPr/>
          <p:nvPr/>
        </p:nvGrpSpPr>
        <p:grpSpPr>
          <a:xfrm>
            <a:off x="457240" y="1697017"/>
            <a:ext cx="602564" cy="377174"/>
            <a:chOff x="457200" y="1466425"/>
            <a:chExt cx="776900" cy="486300"/>
          </a:xfrm>
        </p:grpSpPr>
        <p:sp>
          <p:nvSpPr>
            <p:cNvPr id="1384" name="Google Shape;1384;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5" name="Google Shape;1385;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6" name="Google Shape;1386;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87" name="Shape 1387"/>
        <p:cNvGrpSpPr/>
        <p:nvPr/>
      </p:nvGrpSpPr>
      <p:grpSpPr>
        <a:xfrm>
          <a:off x="0" y="0"/>
          <a:ext cx="0" cy="0"/>
          <a:chOff x="0" y="0"/>
          <a:chExt cx="0" cy="0"/>
        </a:xfrm>
      </p:grpSpPr>
      <p:sp>
        <p:nvSpPr>
          <p:cNvPr id="1388" name="Google Shape;1388;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9" name="Google Shape;1389;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0" name="Google Shape;1390;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1" name="Google Shape;1391;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2" name="Google Shape;1392;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3" name="Google Shape;1393;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76"/>
          <p:cNvGrpSpPr/>
          <p:nvPr/>
        </p:nvGrpSpPr>
        <p:grpSpPr>
          <a:xfrm>
            <a:off x="457427" y="3873038"/>
            <a:ext cx="602564" cy="377174"/>
            <a:chOff x="457200" y="1466425"/>
            <a:chExt cx="776900" cy="486300"/>
          </a:xfrm>
        </p:grpSpPr>
        <p:sp>
          <p:nvSpPr>
            <p:cNvPr id="1396" name="Google Shape;1396;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7" name="Google Shape;1397;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76"/>
          <p:cNvGrpSpPr/>
          <p:nvPr/>
        </p:nvGrpSpPr>
        <p:grpSpPr>
          <a:xfrm>
            <a:off x="457315" y="4311142"/>
            <a:ext cx="602564" cy="377174"/>
            <a:chOff x="457200" y="1466425"/>
            <a:chExt cx="776900" cy="486300"/>
          </a:xfrm>
        </p:grpSpPr>
        <p:sp>
          <p:nvSpPr>
            <p:cNvPr id="1401" name="Google Shape;1401;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2" name="Google Shape;1402;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76"/>
          <p:cNvGrpSpPr/>
          <p:nvPr/>
        </p:nvGrpSpPr>
        <p:grpSpPr>
          <a:xfrm>
            <a:off x="457377" y="2996663"/>
            <a:ext cx="602564" cy="377174"/>
            <a:chOff x="457200" y="1466425"/>
            <a:chExt cx="776900" cy="486300"/>
          </a:xfrm>
        </p:grpSpPr>
        <p:sp>
          <p:nvSpPr>
            <p:cNvPr id="1406" name="Google Shape;1406;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7" name="Google Shape;1407;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9" name="Google Shape;1409;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0" name="Google Shape;1410;p76"/>
          <p:cNvGrpSpPr/>
          <p:nvPr/>
        </p:nvGrpSpPr>
        <p:grpSpPr>
          <a:xfrm>
            <a:off x="457265" y="3434767"/>
            <a:ext cx="602564" cy="377174"/>
            <a:chOff x="457200" y="1466425"/>
            <a:chExt cx="776900" cy="486300"/>
          </a:xfrm>
        </p:grpSpPr>
        <p:sp>
          <p:nvSpPr>
            <p:cNvPr id="1411" name="Google Shape;1411;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2" name="Google Shape;1412;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3" name="Google Shape;1413;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4" name="Google Shape;1414;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p76"/>
          <p:cNvGrpSpPr/>
          <p:nvPr/>
        </p:nvGrpSpPr>
        <p:grpSpPr>
          <a:xfrm>
            <a:off x="457402" y="2135288"/>
            <a:ext cx="602564" cy="377174"/>
            <a:chOff x="457200" y="1466425"/>
            <a:chExt cx="776900" cy="486300"/>
          </a:xfrm>
        </p:grpSpPr>
        <p:sp>
          <p:nvSpPr>
            <p:cNvPr id="1416" name="Google Shape;1416;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7" name="Google Shape;1417;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9" name="Google Shape;1419;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76"/>
          <p:cNvGrpSpPr/>
          <p:nvPr/>
        </p:nvGrpSpPr>
        <p:grpSpPr>
          <a:xfrm>
            <a:off x="457290" y="2573392"/>
            <a:ext cx="602564" cy="377174"/>
            <a:chOff x="457200" y="1466425"/>
            <a:chExt cx="776900" cy="486300"/>
          </a:xfrm>
        </p:grpSpPr>
        <p:sp>
          <p:nvSpPr>
            <p:cNvPr id="1421" name="Google Shape;1421;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2" name="Google Shape;1422;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4" name="Google Shape;1424;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76"/>
          <p:cNvGrpSpPr/>
          <p:nvPr/>
        </p:nvGrpSpPr>
        <p:grpSpPr>
          <a:xfrm>
            <a:off x="457352" y="1258913"/>
            <a:ext cx="602564" cy="377174"/>
            <a:chOff x="457200" y="1466425"/>
            <a:chExt cx="776900" cy="486300"/>
          </a:xfrm>
        </p:grpSpPr>
        <p:sp>
          <p:nvSpPr>
            <p:cNvPr id="1426" name="Google Shape;1426;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7" name="Google Shape;1427;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9" name="Google Shape;1429;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76"/>
          <p:cNvGrpSpPr/>
          <p:nvPr/>
        </p:nvGrpSpPr>
        <p:grpSpPr>
          <a:xfrm>
            <a:off x="457240" y="1697017"/>
            <a:ext cx="602564" cy="377174"/>
            <a:chOff x="457200" y="1466425"/>
            <a:chExt cx="776900" cy="486300"/>
          </a:xfrm>
        </p:grpSpPr>
        <p:sp>
          <p:nvSpPr>
            <p:cNvPr id="1431" name="Google Shape;1431;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2" name="Google Shape;1432;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3" name="Google Shape;1433;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4" name="Shape 1434"/>
        <p:cNvGrpSpPr/>
        <p:nvPr/>
      </p:nvGrpSpPr>
      <p:grpSpPr>
        <a:xfrm>
          <a:off x="0" y="0"/>
          <a:ext cx="0" cy="0"/>
          <a:chOff x="0" y="0"/>
          <a:chExt cx="0" cy="0"/>
        </a:xfrm>
      </p:grpSpPr>
      <p:sp>
        <p:nvSpPr>
          <p:cNvPr id="1435" name="Google Shape;1435;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6" name="Google Shape;1436;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7" name="Google Shape;1437;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8" name="Google Shape;1438;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9" name="Google Shape;1439;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0" name="Google Shape;1440;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1" name="Google Shape;1441;p77"/>
          <p:cNvGrpSpPr/>
          <p:nvPr/>
        </p:nvGrpSpPr>
        <p:grpSpPr>
          <a:xfrm>
            <a:off x="457181" y="1345103"/>
            <a:ext cx="533372" cy="533480"/>
            <a:chOff x="457200" y="1378813"/>
            <a:chExt cx="695400" cy="695450"/>
          </a:xfrm>
        </p:grpSpPr>
        <p:sp>
          <p:nvSpPr>
            <p:cNvPr id="1442" name="Google Shape;1442;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3" name="Google Shape;1443;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6" name="Google Shape;1446;p77"/>
          <p:cNvGrpSpPr/>
          <p:nvPr/>
        </p:nvGrpSpPr>
        <p:grpSpPr>
          <a:xfrm>
            <a:off x="3305156" y="1345103"/>
            <a:ext cx="533372" cy="533480"/>
            <a:chOff x="457200" y="1378813"/>
            <a:chExt cx="695400" cy="695450"/>
          </a:xfrm>
        </p:grpSpPr>
        <p:sp>
          <p:nvSpPr>
            <p:cNvPr id="1447" name="Google Shape;1447;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8" name="Google Shape;1448;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7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1" name="Google Shape;1451;p77"/>
          <p:cNvGrpSpPr/>
          <p:nvPr/>
        </p:nvGrpSpPr>
        <p:grpSpPr>
          <a:xfrm>
            <a:off x="6134081" y="1345853"/>
            <a:ext cx="533372" cy="533480"/>
            <a:chOff x="457200" y="1378813"/>
            <a:chExt cx="695400" cy="695450"/>
          </a:xfrm>
        </p:grpSpPr>
        <p:sp>
          <p:nvSpPr>
            <p:cNvPr id="1452" name="Google Shape;1452;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3" name="Google Shape;1453;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6" name="Shape 1456"/>
        <p:cNvGrpSpPr/>
        <p:nvPr/>
      </p:nvGrpSpPr>
      <p:grpSpPr>
        <a:xfrm>
          <a:off x="0" y="0"/>
          <a:ext cx="0" cy="0"/>
          <a:chOff x="0" y="0"/>
          <a:chExt cx="0" cy="0"/>
        </a:xfrm>
      </p:grpSpPr>
      <p:pic>
        <p:nvPicPr>
          <p:cNvPr id="1457" name="Google Shape;1457;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8" name="Google Shape;1458;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0" name="Google Shape;1460;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1" name="Google Shape;1461;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2" name="Google Shape;1462;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3" name="Google Shape;1463;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4" name="Google Shape;1464;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5" name="Google Shape;1465;p78"/>
          <p:cNvGrpSpPr/>
          <p:nvPr/>
        </p:nvGrpSpPr>
        <p:grpSpPr>
          <a:xfrm>
            <a:off x="457206" y="1421303"/>
            <a:ext cx="533372" cy="533480"/>
            <a:chOff x="457200" y="1378813"/>
            <a:chExt cx="695400" cy="695450"/>
          </a:xfrm>
        </p:grpSpPr>
        <p:sp>
          <p:nvSpPr>
            <p:cNvPr id="1466" name="Google Shape;1466;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7" name="Google Shape;1467;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9" name="Google Shape;1469;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0" name="Google Shape;1470;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1" name="Google Shape;1471;p78"/>
          <p:cNvGrpSpPr/>
          <p:nvPr/>
        </p:nvGrpSpPr>
        <p:grpSpPr>
          <a:xfrm>
            <a:off x="4936306" y="1423553"/>
            <a:ext cx="533372" cy="533480"/>
            <a:chOff x="457200" y="1378813"/>
            <a:chExt cx="695400" cy="695450"/>
          </a:xfrm>
        </p:grpSpPr>
        <p:sp>
          <p:nvSpPr>
            <p:cNvPr id="1472" name="Google Shape;1472;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3" name="Google Shape;1473;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4" name="Google Shape;1474;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5" name="Google Shape;1475;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6" name="Shape 1476"/>
        <p:cNvGrpSpPr/>
        <p:nvPr/>
      </p:nvGrpSpPr>
      <p:grpSpPr>
        <a:xfrm>
          <a:off x="0" y="0"/>
          <a:ext cx="0" cy="0"/>
          <a:chOff x="0" y="0"/>
          <a:chExt cx="0" cy="0"/>
        </a:xfrm>
      </p:grpSpPr>
      <p:sp>
        <p:nvSpPr>
          <p:cNvPr id="1477" name="Google Shape;1477;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9" name="Google Shape;1479;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0" name="Google Shape;1480;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1" name="Google Shape;1481;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2" name="Google Shape;1482;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3" name="Google Shape;1483;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4" name="Google Shape;1484;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9" name="Google Shape;1489;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0" name="Google Shape;1490;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5" name="Google Shape;1495;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6" name="Google Shape;1496;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0" name="Google Shape;1500;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2" name="Google Shape;1502;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3" name="Shape 1503"/>
        <p:cNvGrpSpPr/>
        <p:nvPr/>
      </p:nvGrpSpPr>
      <p:grpSpPr>
        <a:xfrm>
          <a:off x="0" y="0"/>
          <a:ext cx="0" cy="0"/>
          <a:chOff x="0" y="0"/>
          <a:chExt cx="0" cy="0"/>
        </a:xfrm>
      </p:grpSpPr>
      <p:sp>
        <p:nvSpPr>
          <p:cNvPr id="1504" name="Google Shape;1504;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6" name="Google Shape;1506;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7" name="Google Shape;1507;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8" name="Google Shape;150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9" name="Google Shape;1509;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0" name="Google Shape;1510;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1" name="Google Shape;1511;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2" name="Google Shape;1512;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6" name="Google Shape;1516;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7" name="Google Shape;1517;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8" name="Google Shape;1518;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9" name="Google Shape;1519;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0" name="Google Shape;1520;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1" name="Google Shape;1521;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2" name="Shape 1522"/>
        <p:cNvGrpSpPr/>
        <p:nvPr/>
      </p:nvGrpSpPr>
      <p:grpSpPr>
        <a:xfrm>
          <a:off x="0" y="0"/>
          <a:ext cx="0" cy="0"/>
          <a:chOff x="0" y="0"/>
          <a:chExt cx="0" cy="0"/>
        </a:xfrm>
      </p:grpSpPr>
      <p:sp>
        <p:nvSpPr>
          <p:cNvPr id="1523" name="Google Shape;1523;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5" name="Google Shape;1525;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6" name="Google Shape;1526;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7" name="Google Shape;152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8" name="Google Shape;1528;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9" name="Google Shape;1529;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0" name="Google Shape;1530;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1" name="Google Shape;1531;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5" name="Google Shape;1535;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6" name="Google Shape;1536;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7" name="Google Shape;1537;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8" name="Google Shape;1538;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9" name="Google Shape;1539;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0" name="Google Shape;1540;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41" name="Shape 1541"/>
        <p:cNvGrpSpPr/>
        <p:nvPr/>
      </p:nvGrpSpPr>
      <p:grpSpPr>
        <a:xfrm>
          <a:off x="0" y="0"/>
          <a:ext cx="0" cy="0"/>
          <a:chOff x="0" y="0"/>
          <a:chExt cx="0" cy="0"/>
        </a:xfrm>
      </p:grpSpPr>
      <p:sp>
        <p:nvSpPr>
          <p:cNvPr id="1542" name="Google Shape;1542;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4" name="Google Shape;1544;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5" name="Google Shape;1545;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6" name="Google Shape;1546;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7" name="Google Shape;1547;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8" name="Google Shape;1548;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9" name="Google Shape;1549;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0" name="Google Shape;1550;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4" name="Google Shape;1554;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5" name="Google Shape;1555;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6" name="Google Shape;1556;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7" name="Google Shape;1557;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8" name="Google Shape;1558;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9" name="Google Shape;1559;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60" name="Shape 1560"/>
        <p:cNvGrpSpPr/>
        <p:nvPr/>
      </p:nvGrpSpPr>
      <p:grpSpPr>
        <a:xfrm>
          <a:off x="0" y="0"/>
          <a:ext cx="0" cy="0"/>
          <a:chOff x="0" y="0"/>
          <a:chExt cx="0" cy="0"/>
        </a:xfrm>
      </p:grpSpPr>
      <p:sp>
        <p:nvSpPr>
          <p:cNvPr id="1561" name="Google Shape;1561;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3" name="Google Shape;1563;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4" name="Google Shape;1564;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5" name="Google Shape;156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6" name="Google Shape;1566;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7" name="Google Shape;1567;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8" name="Google Shape;1568;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9" name="Google Shape;1569;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3" name="Google Shape;1573;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4" name="Google Shape;1574;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5" name="Google Shape;1575;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6" name="Google Shape;1576;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7" name="Google Shape;1577;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8" name="Google Shape;1578;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79" name="Shape 1579"/>
        <p:cNvGrpSpPr/>
        <p:nvPr/>
      </p:nvGrpSpPr>
      <p:grpSpPr>
        <a:xfrm>
          <a:off x="0" y="0"/>
          <a:ext cx="0" cy="0"/>
          <a:chOff x="0" y="0"/>
          <a:chExt cx="0" cy="0"/>
        </a:xfrm>
      </p:grpSpPr>
      <p:sp>
        <p:nvSpPr>
          <p:cNvPr id="1580" name="Google Shape;158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2" name="Google Shape;158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3" name="Google Shape;158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4" name="Google Shape;158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5" name="Google Shape;158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6" name="Google Shape;158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7" name="Google Shape;158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8" name="Google Shape;158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3" name="Google Shape;159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6" name="Google Shape;159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7" name="Google Shape;1597;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8" name="Google Shape;159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9" name="Google Shape;1599;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0" name="Google Shape;160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01" name="Shape 1601"/>
        <p:cNvGrpSpPr/>
        <p:nvPr/>
      </p:nvGrpSpPr>
      <p:grpSpPr>
        <a:xfrm>
          <a:off x="0" y="0"/>
          <a:ext cx="0" cy="0"/>
          <a:chOff x="0" y="0"/>
          <a:chExt cx="0" cy="0"/>
        </a:xfrm>
      </p:grpSpPr>
      <p:sp>
        <p:nvSpPr>
          <p:cNvPr id="1602" name="Google Shape;160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4" name="Google Shape;160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5" name="Google Shape;160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6" name="Google Shape;160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7" name="Google Shape;160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8" name="Google Shape;160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9" name="Google Shape;160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0" name="Google Shape;161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8" name="Google Shape;1618;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9" name="Google Shape;1619;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0" name="Google Shape;1620;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1" name="Google Shape;1621;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2" name="Google Shape;1622;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3" name="Shape 1623"/>
        <p:cNvGrpSpPr/>
        <p:nvPr/>
      </p:nvGrpSpPr>
      <p:grpSpPr>
        <a:xfrm>
          <a:off x="0" y="0"/>
          <a:ext cx="0" cy="0"/>
          <a:chOff x="0" y="0"/>
          <a:chExt cx="0" cy="0"/>
        </a:xfrm>
      </p:grpSpPr>
      <p:sp>
        <p:nvSpPr>
          <p:cNvPr id="1624" name="Google Shape;162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6" name="Google Shape;162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7" name="Google Shape;162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8" name="Google Shape;162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9" name="Google Shape;162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0" name="Google Shape;163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1" name="Google Shape;163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2" name="Google Shape;163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7" name="Google Shape;163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0" name="Google Shape;1640;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1" name="Google Shape;1641;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2" name="Google Shape;1642;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3" name="Google Shape;1643;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4" name="Google Shape;1644;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5" name="Shape 1645"/>
        <p:cNvGrpSpPr/>
        <p:nvPr/>
      </p:nvGrpSpPr>
      <p:grpSpPr>
        <a:xfrm>
          <a:off x="0" y="0"/>
          <a:ext cx="0" cy="0"/>
          <a:chOff x="0" y="0"/>
          <a:chExt cx="0" cy="0"/>
        </a:xfrm>
      </p:grpSpPr>
      <p:sp>
        <p:nvSpPr>
          <p:cNvPr id="1646" name="Google Shape;1646;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8" name="Google Shape;164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9" name="Google Shape;164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0" name="Google Shape;165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1" name="Google Shape;165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2" name="Google Shape;165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3" name="Google Shape;1653;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4" name="Google Shape;1654;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9" name="Google Shape;1659;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2" name="Google Shape;1662;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3" name="Google Shape;1663;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4" name="Google Shape;1664;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5" name="Google Shape;1665;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6" name="Google Shape;1666;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67" name="Shape 1667"/>
        <p:cNvGrpSpPr/>
        <p:nvPr/>
      </p:nvGrpSpPr>
      <p:grpSpPr>
        <a:xfrm>
          <a:off x="0" y="0"/>
          <a:ext cx="0" cy="0"/>
          <a:chOff x="0" y="0"/>
          <a:chExt cx="0" cy="0"/>
        </a:xfrm>
      </p:grpSpPr>
      <p:sp>
        <p:nvSpPr>
          <p:cNvPr id="1668" name="Google Shape;1668;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0" name="Google Shape;1670;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1" name="Google Shape;1671;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2" name="Google Shape;167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3" name="Google Shape;1673;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4" name="Google Shape;1674;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5" name="Google Shape;1675;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6" name="Google Shape;1676;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6" name="Google Shape;1686;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7" name="Google Shape;1687;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8" name="Google Shape;1688;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9" name="Google Shape;1689;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1" name="Google Shape;1691;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2" name="Shape 1692"/>
        <p:cNvGrpSpPr/>
        <p:nvPr/>
      </p:nvGrpSpPr>
      <p:grpSpPr>
        <a:xfrm>
          <a:off x="0" y="0"/>
          <a:ext cx="0" cy="0"/>
          <a:chOff x="0" y="0"/>
          <a:chExt cx="0" cy="0"/>
        </a:xfrm>
      </p:grpSpPr>
      <p:sp>
        <p:nvSpPr>
          <p:cNvPr id="1693" name="Google Shape;1693;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5" name="Google Shape;1695;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6" name="Google Shape;1696;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7" name="Google Shape;1697;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8" name="Google Shape;1698;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9" name="Google Shape;1699;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0" name="Google Shape;1700;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1" name="Google Shape;1701;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1" name="Google Shape;1711;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2" name="Google Shape;1712;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3" name="Google Shape;1713;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17" name="Shape 1717"/>
        <p:cNvGrpSpPr/>
        <p:nvPr/>
      </p:nvGrpSpPr>
      <p:grpSpPr>
        <a:xfrm>
          <a:off x="0" y="0"/>
          <a:ext cx="0" cy="0"/>
          <a:chOff x="0" y="0"/>
          <a:chExt cx="0" cy="0"/>
        </a:xfrm>
      </p:grpSpPr>
      <p:sp>
        <p:nvSpPr>
          <p:cNvPr id="1718" name="Google Shape;1718;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0" name="Google Shape;1720;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1" name="Google Shape;1721;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2" name="Google Shape;1722;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3" name="Google Shape;1723;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4" name="Google Shape;1724;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5" name="Google Shape;1725;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6" name="Google Shape;1726;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6" name="Google Shape;1736;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7" name="Google Shape;1737;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8" name="Google Shape;1738;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9" name="Google Shape;1739;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0" name="Google Shape;1740;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1" name="Google Shape;1741;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2" name="Shape 1742"/>
        <p:cNvGrpSpPr/>
        <p:nvPr/>
      </p:nvGrpSpPr>
      <p:grpSpPr>
        <a:xfrm>
          <a:off x="0" y="0"/>
          <a:ext cx="0" cy="0"/>
          <a:chOff x="0" y="0"/>
          <a:chExt cx="0" cy="0"/>
        </a:xfrm>
      </p:grpSpPr>
      <p:sp>
        <p:nvSpPr>
          <p:cNvPr id="1743" name="Google Shape;1743;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5" name="Google Shape;1745;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6" name="Google Shape;1746;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7" name="Google Shape;1747;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8" name="Google Shape;1748;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9" name="Google Shape;1749;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0" name="Google Shape;1750;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1" name="Google Shape;1751;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1" name="Google Shape;1761;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2" name="Google Shape;1762;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3" name="Google Shape;1763;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4" name="Google Shape;1764;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5" name="Google Shape;1765;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6" name="Google Shape;1766;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67" name="Shape 1767"/>
        <p:cNvGrpSpPr/>
        <p:nvPr/>
      </p:nvGrpSpPr>
      <p:grpSpPr>
        <a:xfrm>
          <a:off x="0" y="0"/>
          <a:ext cx="0" cy="0"/>
          <a:chOff x="0" y="0"/>
          <a:chExt cx="0" cy="0"/>
        </a:xfrm>
      </p:grpSpPr>
      <p:sp>
        <p:nvSpPr>
          <p:cNvPr id="1768" name="Google Shape;1768;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0" name="Google Shape;177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1" name="Google Shape;177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2" name="Google Shape;1772;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3" name="Google Shape;1773;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4" name="Google Shape;1774;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5" name="Google Shape;1775;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8" name="Google Shape;1788;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9" name="Google Shape;1789;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0" name="Google Shape;1790;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1" name="Google Shape;1791;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3" name="Google Shape;1793;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5" name="Shape 1795"/>
        <p:cNvGrpSpPr/>
        <p:nvPr/>
      </p:nvGrpSpPr>
      <p:grpSpPr>
        <a:xfrm>
          <a:off x="0" y="0"/>
          <a:ext cx="0" cy="0"/>
          <a:chOff x="0" y="0"/>
          <a:chExt cx="0" cy="0"/>
        </a:xfrm>
      </p:grpSpPr>
      <p:sp>
        <p:nvSpPr>
          <p:cNvPr id="1796" name="Google Shape;1796;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8" name="Google Shape;1798;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9" name="Google Shape;1799;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0" name="Google Shape;1800;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1" name="Google Shape;1801;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2" name="Google Shape;1802;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3" name="Google Shape;1803;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6" name="Google Shape;1816;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7" name="Google Shape;1817;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8" name="Google Shape;1818;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3" name="Shape 1823"/>
        <p:cNvGrpSpPr/>
        <p:nvPr/>
      </p:nvGrpSpPr>
      <p:grpSpPr>
        <a:xfrm>
          <a:off x="0" y="0"/>
          <a:ext cx="0" cy="0"/>
          <a:chOff x="0" y="0"/>
          <a:chExt cx="0" cy="0"/>
        </a:xfrm>
      </p:grpSpPr>
      <p:sp>
        <p:nvSpPr>
          <p:cNvPr id="1824" name="Google Shape;1824;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6" name="Google Shape;1826;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7" name="Google Shape;1827;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8" name="Google Shape;1828;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9" name="Google Shape;1829;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0" name="Google Shape;1830;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1" name="Google Shape;1831;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4" name="Google Shape;1844;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5" name="Google Shape;1845;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6" name="Google Shape;1846;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7" name="Google Shape;1847;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8" name="Google Shape;1848;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9" name="Google Shape;1849;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0" name="Google Shape;1850;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51" name="Shape 1851"/>
        <p:cNvGrpSpPr/>
        <p:nvPr/>
      </p:nvGrpSpPr>
      <p:grpSpPr>
        <a:xfrm>
          <a:off x="0" y="0"/>
          <a:ext cx="0" cy="0"/>
          <a:chOff x="0" y="0"/>
          <a:chExt cx="0" cy="0"/>
        </a:xfrm>
      </p:grpSpPr>
      <p:sp>
        <p:nvSpPr>
          <p:cNvPr id="1852" name="Google Shape;1852;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4" name="Google Shape;1854;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5" name="Google Shape;1855;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6" name="Google Shape;185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7" name="Google Shape;185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8" name="Google Shape;1858;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9" name="Google Shape;1859;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2" name="Google Shape;1872;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3" name="Google Shape;1873;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4" name="Google Shape;1874;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5" name="Google Shape;1875;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6" name="Google Shape;1876;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7" name="Google Shape;1877;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8" name="Google Shape;1878;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79" name="Shape 1879"/>
        <p:cNvGrpSpPr/>
        <p:nvPr/>
      </p:nvGrpSpPr>
      <p:grpSpPr>
        <a:xfrm>
          <a:off x="0" y="0"/>
          <a:ext cx="0" cy="0"/>
          <a:chOff x="0" y="0"/>
          <a:chExt cx="0" cy="0"/>
        </a:xfrm>
      </p:grpSpPr>
      <p:sp>
        <p:nvSpPr>
          <p:cNvPr id="1880" name="Google Shape;1880;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1" name="Google Shape;1881;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2" name="Google Shape;1882;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3" name="Google Shape;1883;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4" name="Google Shape;1884;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5" name="Google Shape;1885;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2" name="Google Shape;1902;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3" name="Google Shape;1903;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4" name="Google Shape;1904;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5" name="Google Shape;1905;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7" name="Google Shape;1907;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9" name="Google Shape;1909;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10" name="Shape 1910"/>
        <p:cNvGrpSpPr/>
        <p:nvPr/>
      </p:nvGrpSpPr>
      <p:grpSpPr>
        <a:xfrm>
          <a:off x="0" y="0"/>
          <a:ext cx="0" cy="0"/>
          <a:chOff x="0" y="0"/>
          <a:chExt cx="0" cy="0"/>
        </a:xfrm>
      </p:grpSpPr>
      <p:sp>
        <p:nvSpPr>
          <p:cNvPr id="1911" name="Google Shape;1911;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2" name="Google Shape;1912;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3" name="Google Shape;1913;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4" name="Google Shape;191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5" name="Google Shape;1915;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6" name="Google Shape;1916;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3" name="Google Shape;1933;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4" name="Google Shape;1934;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5" name="Google Shape;1935;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41" name="Shape 1941"/>
        <p:cNvGrpSpPr/>
        <p:nvPr/>
      </p:nvGrpSpPr>
      <p:grpSpPr>
        <a:xfrm>
          <a:off x="0" y="0"/>
          <a:ext cx="0" cy="0"/>
          <a:chOff x="0" y="0"/>
          <a:chExt cx="0" cy="0"/>
        </a:xfrm>
      </p:grpSpPr>
      <p:sp>
        <p:nvSpPr>
          <p:cNvPr id="1942" name="Google Shape;1942;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3" name="Google Shape;1943;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4" name="Google Shape;1944;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5" name="Google Shape;1945;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6" name="Google Shape;1946;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7" name="Google Shape;1947;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4" name="Google Shape;1964;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5" name="Google Shape;1965;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6" name="Google Shape;1966;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7" name="Google Shape;1967;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8" name="Google Shape;1968;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9" name="Google Shape;1969;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0" name="Google Shape;1970;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1" name="Google Shape;1971;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2" name="Shape 1972"/>
        <p:cNvGrpSpPr/>
        <p:nvPr/>
      </p:nvGrpSpPr>
      <p:grpSpPr>
        <a:xfrm>
          <a:off x="0" y="0"/>
          <a:ext cx="0" cy="0"/>
          <a:chOff x="0" y="0"/>
          <a:chExt cx="0" cy="0"/>
        </a:xfrm>
      </p:grpSpPr>
      <p:sp>
        <p:nvSpPr>
          <p:cNvPr id="1973" name="Google Shape;1973;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4" name="Google Shape;1974;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5" name="Google Shape;1975;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6" name="Google Shape;1976;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7" name="Google Shape;1977;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8" name="Google Shape;1978;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5" name="Google Shape;1995;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6" name="Google Shape;1996;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7" name="Google Shape;1997;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8" name="Google Shape;1998;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9" name="Google Shape;1999;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0" name="Google Shape;2000;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1" name="Google Shape;2001;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2" name="Google Shape;2002;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3" name="Shape 2003"/>
        <p:cNvGrpSpPr/>
        <p:nvPr/>
      </p:nvGrpSpPr>
      <p:grpSpPr>
        <a:xfrm>
          <a:off x="0" y="0"/>
          <a:ext cx="0" cy="0"/>
          <a:chOff x="0" y="0"/>
          <a:chExt cx="0" cy="0"/>
        </a:xfrm>
      </p:grpSpPr>
      <p:pic>
        <p:nvPicPr>
          <p:cNvPr id="2004" name="Google Shape;2004;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5" name="Google Shape;2005;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6" name="Google Shape;2006;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7" name="Google Shape;2007;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8" name="Google Shape;2008;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9" name="Google Shape;2009;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0" name="Google Shape;2010;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11" name="Shape 2011"/>
        <p:cNvGrpSpPr/>
        <p:nvPr/>
      </p:nvGrpSpPr>
      <p:grpSpPr>
        <a:xfrm>
          <a:off x="0" y="0"/>
          <a:ext cx="0" cy="0"/>
          <a:chOff x="0" y="0"/>
          <a:chExt cx="0" cy="0"/>
        </a:xfrm>
      </p:grpSpPr>
      <p:pic>
        <p:nvPicPr>
          <p:cNvPr id="2012" name="Google Shape;2012;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3" name="Google Shape;2013;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4" name="Google Shape;2014;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5" name="Google Shape;2015;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6" name="Google Shape;2016;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theme" Target="../theme/theme1.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7" name="Shape 1017"/>
        <p:cNvGrpSpPr/>
        <p:nvPr/>
      </p:nvGrpSpPr>
      <p:grpSpPr>
        <a:xfrm>
          <a:off x="0" y="0"/>
          <a:ext cx="0" cy="0"/>
          <a:chOff x="0" y="0"/>
          <a:chExt cx="0" cy="0"/>
        </a:xfrm>
      </p:grpSpPr>
      <p:sp>
        <p:nvSpPr>
          <p:cNvPr id="1018" name="Google Shape;1018;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xml"/><Relationship Id="rId3" Type="http://schemas.openxmlformats.org/officeDocument/2006/relationships/image" Target="../media/image2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12.png"/><Relationship Id="rId4" Type="http://schemas.openxmlformats.org/officeDocument/2006/relationships/hyperlink" Target="https://www.exploit-db.com/searchsplo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xml"/><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 Id="rId3" Type="http://schemas.openxmlformats.org/officeDocument/2006/relationships/hyperlink" Target="http://www.youtube.com/watch?v=5ZDLqbCjads" TargetMode="External"/><Relationship Id="rId4" Type="http://schemas.openxmlformats.org/officeDocument/2006/relationships/image" Target="../media/image20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image" Target="../media/image2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2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image" Target="../media/image2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210.png"/><Relationship Id="rId4" Type="http://schemas.openxmlformats.org/officeDocument/2006/relationships/image" Target="../media/image2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 Id="rId3" Type="http://schemas.openxmlformats.org/officeDocument/2006/relationships/image" Target="../media/image2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9.xml"/><Relationship Id="rId3" Type="http://schemas.openxmlformats.org/officeDocument/2006/relationships/image" Target="../media/image2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 Id="rId3" Type="http://schemas.openxmlformats.org/officeDocument/2006/relationships/image" Target="../media/image217.png"/><Relationship Id="rId4" Type="http://schemas.openxmlformats.org/officeDocument/2006/relationships/image" Target="../media/image218.png"/><Relationship Id="rId9" Type="http://schemas.openxmlformats.org/officeDocument/2006/relationships/image" Target="../media/image229.png"/><Relationship Id="rId5" Type="http://schemas.openxmlformats.org/officeDocument/2006/relationships/image" Target="../media/image216.png"/><Relationship Id="rId6" Type="http://schemas.openxmlformats.org/officeDocument/2006/relationships/image" Target="../media/image221.png"/><Relationship Id="rId7" Type="http://schemas.openxmlformats.org/officeDocument/2006/relationships/image" Target="../media/image225.png"/><Relationship Id="rId8" Type="http://schemas.openxmlformats.org/officeDocument/2006/relationships/image" Target="../media/image235.png"/><Relationship Id="rId20" Type="http://schemas.openxmlformats.org/officeDocument/2006/relationships/hyperlink" Target="https://www.cvedetails.com/top-50-products.php" TargetMode="External"/><Relationship Id="rId11" Type="http://schemas.openxmlformats.org/officeDocument/2006/relationships/image" Target="../media/image224.png"/><Relationship Id="rId10" Type="http://schemas.openxmlformats.org/officeDocument/2006/relationships/image" Target="../media/image223.png"/><Relationship Id="rId13" Type="http://schemas.openxmlformats.org/officeDocument/2006/relationships/image" Target="../media/image226.png"/><Relationship Id="rId12" Type="http://schemas.openxmlformats.org/officeDocument/2006/relationships/image" Target="../media/image234.png"/><Relationship Id="rId15" Type="http://schemas.openxmlformats.org/officeDocument/2006/relationships/image" Target="../media/image228.png"/><Relationship Id="rId14" Type="http://schemas.openxmlformats.org/officeDocument/2006/relationships/image" Target="../media/image227.png"/><Relationship Id="rId17" Type="http://schemas.openxmlformats.org/officeDocument/2006/relationships/image" Target="../media/image231.png"/><Relationship Id="rId16" Type="http://schemas.openxmlformats.org/officeDocument/2006/relationships/image" Target="../media/image230.png"/><Relationship Id="rId19" Type="http://schemas.openxmlformats.org/officeDocument/2006/relationships/image" Target="../media/image233.png"/><Relationship Id="rId18" Type="http://schemas.openxmlformats.org/officeDocument/2006/relationships/image" Target="../media/image2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5.xml"/><Relationship Id="rId3" Type="http://schemas.openxmlformats.org/officeDocument/2006/relationships/image" Target="../media/image2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6.xml"/><Relationship Id="rId3" Type="http://schemas.openxmlformats.org/officeDocument/2006/relationships/image" Target="../media/image2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xml"/><Relationship Id="rId3" Type="http://schemas.openxmlformats.org/officeDocument/2006/relationships/image" Target="../media/image2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0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Penetration Testing Day 3</a:t>
            </a:r>
            <a:endParaRPr/>
          </a:p>
        </p:txBody>
      </p:sp>
      <p:sp>
        <p:nvSpPr>
          <p:cNvPr id="2036" name="Google Shape;2036;p10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Exploitation</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11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177" name="Google Shape;2177;p11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2600">
                <a:solidFill>
                  <a:schemeClr val="dk1"/>
                </a:solidFill>
                <a:latin typeface="Roboto Medium"/>
                <a:ea typeface="Roboto Medium"/>
                <a:cs typeface="Roboto Medium"/>
                <a:sym typeface="Roboto Medium"/>
              </a:rPr>
              <a:t>Activity:</a:t>
            </a:r>
            <a:r>
              <a:rPr lang="en" sz="2600">
                <a:solidFill>
                  <a:schemeClr val="dk1"/>
                </a:solidFill>
                <a:latin typeface="Roboto Light"/>
                <a:ea typeface="Roboto Light"/>
                <a:cs typeface="Roboto Light"/>
                <a:sym typeface="Roboto Light"/>
              </a:rPr>
              <a:t> </a:t>
            </a:r>
            <a:r>
              <a:rPr lang="en" sz="2600">
                <a:latin typeface="Roboto Light"/>
                <a:ea typeface="Roboto Light"/>
                <a:cs typeface="Roboto Light"/>
                <a:sym typeface="Roboto Light"/>
              </a:rPr>
              <a:t>Shellshock Payloads</a:t>
            </a:r>
            <a:endParaRPr sz="2600">
              <a:latin typeface="Roboto Light"/>
              <a:ea typeface="Roboto Light"/>
              <a:cs typeface="Roboto Light"/>
              <a:sym typeface="Roboto Light"/>
            </a:endParaRPr>
          </a:p>
          <a:p>
            <a:pPr indent="0" lvl="0" marL="0" rtl="0" algn="l">
              <a:lnSpc>
                <a:spcPct val="115000"/>
              </a:lnSpc>
              <a:spcBef>
                <a:spcPts val="1000"/>
              </a:spcBef>
              <a:spcAft>
                <a:spcPts val="0"/>
              </a:spcAft>
              <a:buClr>
                <a:schemeClr val="dk1"/>
              </a:buClr>
              <a:buSzPts val="1100"/>
              <a:buFont typeface="Arial"/>
              <a:buNone/>
            </a:pPr>
            <a:r>
              <a:rPr lang="en" sz="2200">
                <a:latin typeface="Roboto Light"/>
                <a:ea typeface="Roboto Light"/>
                <a:cs typeface="Roboto Light"/>
                <a:sym typeface="Roboto Light"/>
              </a:rPr>
              <a:t>In this activity, </a:t>
            </a:r>
            <a:r>
              <a:rPr lang="en" sz="2200">
                <a:latin typeface="Roboto Light"/>
                <a:ea typeface="Roboto Light"/>
                <a:cs typeface="Roboto Light"/>
                <a:sym typeface="Roboto Light"/>
              </a:rPr>
              <a:t>you will customize a script </a:t>
            </a:r>
            <a:br>
              <a:rPr lang="en" sz="2200">
                <a:latin typeface="Roboto Light"/>
                <a:ea typeface="Roboto Light"/>
                <a:cs typeface="Roboto Light"/>
                <a:sym typeface="Roboto Light"/>
              </a:rPr>
            </a:br>
            <a:r>
              <a:rPr lang="en" sz="2200">
                <a:latin typeface="Roboto Light"/>
                <a:ea typeface="Roboto Light"/>
                <a:cs typeface="Roboto Light"/>
                <a:sym typeface="Roboto Light"/>
              </a:rPr>
              <a:t>to exploit the Shellshock vulnerability.</a:t>
            </a:r>
            <a:endParaRPr sz="2200">
              <a:latin typeface="Roboto Light"/>
              <a:ea typeface="Roboto Light"/>
              <a:cs typeface="Roboto Light"/>
              <a:sym typeface="Roboto Light"/>
            </a:endParaRPr>
          </a:p>
        </p:txBody>
      </p:sp>
      <p:sp>
        <p:nvSpPr>
          <p:cNvPr id="2178" name="Google Shape;2178;p11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SearchSploit</a:t>
            </a:r>
            <a:endParaRPr/>
          </a:p>
        </p:txBody>
      </p:sp>
      <p:sp>
        <p:nvSpPr>
          <p:cNvPr id="2189" name="Google Shape;2189;p1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pic>
        <p:nvPicPr>
          <p:cNvPr id="2194" name="Google Shape;2194;p118"/>
          <p:cNvPicPr preferRelativeResize="0"/>
          <p:nvPr/>
        </p:nvPicPr>
        <p:blipFill>
          <a:blip r:embed="rId3">
            <a:alphaModFix/>
          </a:blip>
          <a:stretch>
            <a:fillRect/>
          </a:stretch>
        </p:blipFill>
        <p:spPr>
          <a:xfrm>
            <a:off x="0" y="0"/>
            <a:ext cx="9144000" cy="5143505"/>
          </a:xfrm>
          <a:prstGeom prst="rect">
            <a:avLst/>
          </a:prstGeom>
          <a:noFill/>
          <a:ln>
            <a:noFill/>
          </a:ln>
        </p:spPr>
      </p:pic>
      <p:sp>
        <p:nvSpPr>
          <p:cNvPr id="2195" name="Google Shape;2195;p1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196" name="Google Shape;2196;p118"/>
          <p:cNvSpPr txBox="1"/>
          <p:nvPr>
            <p:ph type="title"/>
          </p:nvPr>
        </p:nvSpPr>
        <p:spPr>
          <a:xfrm>
            <a:off x="3610775" y="1106500"/>
            <a:ext cx="5040000" cy="28701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FFF2CC"/>
                </a:solidFill>
                <a:latin typeface="Roboto Light"/>
                <a:ea typeface="Roboto Light"/>
                <a:cs typeface="Roboto Light"/>
                <a:sym typeface="Roboto Light"/>
              </a:rPr>
              <a:t>Now we’ll use a tool called </a:t>
            </a:r>
            <a:r>
              <a:rPr b="1" lang="en">
                <a:solidFill>
                  <a:srgbClr val="FFF2CC"/>
                </a:solidFill>
                <a:latin typeface="Roboto"/>
                <a:ea typeface="Roboto"/>
                <a:cs typeface="Roboto"/>
                <a:sym typeface="Roboto"/>
              </a:rPr>
              <a:t>SearchSploit</a:t>
            </a:r>
            <a:r>
              <a:rPr lang="en">
                <a:solidFill>
                  <a:srgbClr val="FFF2CC"/>
                </a:solidFill>
                <a:latin typeface="Roboto Light"/>
                <a:ea typeface="Roboto Light"/>
                <a:cs typeface="Roboto Light"/>
                <a:sym typeface="Roboto Light"/>
              </a:rPr>
              <a:t> to locally store a library of exploit information and the scripts used to execute the exploits.</a:t>
            </a:r>
            <a:endParaRPr>
              <a:solidFill>
                <a:srgbClr val="FFF2CC"/>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00" name="Shape 2200"/>
        <p:cNvGrpSpPr/>
        <p:nvPr/>
      </p:nvGrpSpPr>
      <p:grpSpPr>
        <a:xfrm>
          <a:off x="0" y="0"/>
          <a:ext cx="0" cy="0"/>
          <a:chOff x="0" y="0"/>
          <a:chExt cx="0" cy="0"/>
        </a:xfrm>
      </p:grpSpPr>
      <p:sp>
        <p:nvSpPr>
          <p:cNvPr id="2201" name="Google Shape;2201;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SearchSploit and Exploit-DB</a:t>
            </a:r>
            <a:endParaRPr/>
          </a:p>
        </p:txBody>
      </p:sp>
      <p:sp>
        <p:nvSpPr>
          <p:cNvPr id="2202" name="Google Shape;2202;p119"/>
          <p:cNvSpPr txBox="1"/>
          <p:nvPr>
            <p:ph idx="1" type="subTitle"/>
          </p:nvPr>
        </p:nvSpPr>
        <p:spPr>
          <a:xfrm>
            <a:off x="0" y="675975"/>
            <a:ext cx="3723600" cy="2971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Exploit Database (Exploit-DB)</a:t>
            </a:r>
            <a:r>
              <a:rPr lang="en"/>
              <a:t> is a p</a:t>
            </a:r>
            <a:r>
              <a:rPr lang="en"/>
              <a:t>o</a:t>
            </a:r>
            <a:r>
              <a:rPr lang="en"/>
              <a:t>pular online database that contains publicly disclosed exploits, cataloged according to their </a:t>
            </a:r>
            <a:r>
              <a:rPr b="1" lang="en"/>
              <a:t>Common Vulnerability and Exposure (CVEs)</a:t>
            </a:r>
            <a:r>
              <a:rPr lang="en"/>
              <a:t> identifier.</a:t>
            </a:r>
            <a:endParaRPr/>
          </a:p>
        </p:txBody>
      </p:sp>
      <p:pic>
        <p:nvPicPr>
          <p:cNvPr id="2203" name="Google Shape;2203;p119"/>
          <p:cNvPicPr preferRelativeResize="0"/>
          <p:nvPr/>
        </p:nvPicPr>
        <p:blipFill>
          <a:blip r:embed="rId3">
            <a:alphaModFix/>
          </a:blip>
          <a:stretch>
            <a:fillRect/>
          </a:stretch>
        </p:blipFill>
        <p:spPr>
          <a:xfrm>
            <a:off x="3192825" y="747625"/>
            <a:ext cx="5963477" cy="4100826"/>
          </a:xfrm>
          <a:prstGeom prst="rect">
            <a:avLst/>
          </a:prstGeom>
          <a:noFill/>
          <a:ln>
            <a:noFill/>
          </a:ln>
        </p:spPr>
      </p:pic>
      <p:sp>
        <p:nvSpPr>
          <p:cNvPr id="2204" name="Google Shape;2204;p1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08" name="Shape 2208"/>
        <p:cNvGrpSpPr/>
        <p:nvPr/>
      </p:nvGrpSpPr>
      <p:grpSpPr>
        <a:xfrm>
          <a:off x="0" y="0"/>
          <a:ext cx="0" cy="0"/>
          <a:chOff x="0" y="0"/>
          <a:chExt cx="0" cy="0"/>
        </a:xfrm>
      </p:grpSpPr>
      <p:pic>
        <p:nvPicPr>
          <p:cNvPr id="2209" name="Google Shape;2209;p120"/>
          <p:cNvPicPr preferRelativeResize="0"/>
          <p:nvPr/>
        </p:nvPicPr>
        <p:blipFill rotWithShape="1">
          <a:blip r:embed="rId3">
            <a:alphaModFix/>
          </a:blip>
          <a:srcRect b="39220" l="0" r="52473" t="0"/>
          <a:stretch/>
        </p:blipFill>
        <p:spPr>
          <a:xfrm>
            <a:off x="-12300" y="1620100"/>
            <a:ext cx="9168599" cy="3730850"/>
          </a:xfrm>
          <a:prstGeom prst="rect">
            <a:avLst/>
          </a:prstGeom>
          <a:noFill/>
          <a:ln>
            <a:noFill/>
          </a:ln>
        </p:spPr>
      </p:pic>
      <p:sp>
        <p:nvSpPr>
          <p:cNvPr id="2210" name="Google Shape;2210;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SearchSploit and Exploit-DB</a:t>
            </a:r>
            <a:endParaRPr/>
          </a:p>
        </p:txBody>
      </p:sp>
      <p:sp>
        <p:nvSpPr>
          <p:cNvPr id="2211" name="Google Shape;2211;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SearchSploit is a command-line utility that allows you to take an offline copy of the Exploit Database with you wherever you go.</a:t>
            </a:r>
            <a:endParaRPr/>
          </a:p>
        </p:txBody>
      </p:sp>
      <p:sp>
        <p:nvSpPr>
          <p:cNvPr id="2212" name="Google Shape;2212;p120"/>
          <p:cNvSpPr txBox="1"/>
          <p:nvPr>
            <p:ph idx="3" type="body"/>
          </p:nvPr>
        </p:nvSpPr>
        <p:spPr>
          <a:xfrm>
            <a:off x="0" y="1912450"/>
            <a:ext cx="5314200" cy="3004200"/>
          </a:xfrm>
          <a:prstGeom prst="rect">
            <a:avLst/>
          </a:prstGeom>
        </p:spPr>
        <p:txBody>
          <a:bodyPr anchorCtr="0" anchor="t" bIns="914400" lIns="457200" spcFirstLastPara="1" rIns="457200" wrap="square" tIns="0">
            <a:noAutofit/>
          </a:bodyPr>
          <a:lstStyle/>
          <a:p>
            <a:pPr indent="-203200" lvl="0" marL="228600" rtl="0" algn="l">
              <a:lnSpc>
                <a:spcPct val="105000"/>
              </a:lnSpc>
              <a:spcBef>
                <a:spcPts val="0"/>
              </a:spcBef>
              <a:spcAft>
                <a:spcPts val="0"/>
              </a:spcAft>
              <a:buClr>
                <a:srgbClr val="FFFFFF"/>
              </a:buClr>
              <a:buSzPts val="1400"/>
              <a:buChar char="●"/>
            </a:pPr>
            <a:r>
              <a:rPr lang="en">
                <a:solidFill>
                  <a:srgbClr val="FFFFFF"/>
                </a:solidFill>
              </a:rPr>
              <a:t>SearchSploit allows security professionals to perform detailed offline searches of hundreds of exploit scripts through their copy of the repository.</a:t>
            </a:r>
            <a:endParaRPr>
              <a:solidFill>
                <a:srgbClr val="FFFFFF"/>
              </a:solidFill>
            </a:endParaRPr>
          </a:p>
          <a:p>
            <a:pPr indent="-203200" lvl="0" marL="228600" rtl="0" algn="l">
              <a:lnSpc>
                <a:spcPct val="105000"/>
              </a:lnSpc>
              <a:spcBef>
                <a:spcPts val="1000"/>
              </a:spcBef>
              <a:spcAft>
                <a:spcPts val="0"/>
              </a:spcAft>
              <a:buClr>
                <a:srgbClr val="FFFFFF"/>
              </a:buClr>
              <a:buSzPts val="1400"/>
              <a:buChar char="●"/>
            </a:pPr>
            <a:r>
              <a:rPr lang="en">
                <a:solidFill>
                  <a:srgbClr val="FFFFFF"/>
                </a:solidFill>
              </a:rPr>
              <a:t>This capability is useful if you are working on a security assessment with an air-gapped, segregated network that lacks an internet connection.</a:t>
            </a:r>
            <a:endParaRPr>
              <a:solidFill>
                <a:srgbClr val="FFFFFF"/>
              </a:solidFill>
            </a:endParaRPr>
          </a:p>
          <a:p>
            <a:pPr indent="-203200" lvl="0" marL="228600" rtl="0" algn="l">
              <a:lnSpc>
                <a:spcPct val="105000"/>
              </a:lnSpc>
              <a:spcBef>
                <a:spcPts val="1000"/>
              </a:spcBef>
              <a:spcAft>
                <a:spcPts val="1000"/>
              </a:spcAft>
              <a:buClr>
                <a:srgbClr val="FFFFFF"/>
              </a:buClr>
              <a:buSzPts val="1400"/>
              <a:buChar char="●"/>
            </a:pPr>
            <a:r>
              <a:rPr lang="en">
                <a:solidFill>
                  <a:srgbClr val="FFFFFF"/>
                </a:solidFill>
              </a:rPr>
              <a:t>SearchSploit comes preinstalled on Kali Linux, </a:t>
            </a:r>
            <a:br>
              <a:rPr lang="en">
                <a:solidFill>
                  <a:srgbClr val="FFFFFF"/>
                </a:solidFill>
              </a:rPr>
            </a:br>
            <a:r>
              <a:rPr lang="en">
                <a:solidFill>
                  <a:srgbClr val="FFFFFF"/>
                </a:solidFill>
              </a:rPr>
              <a:t>but should be updated prior to </a:t>
            </a:r>
            <a:r>
              <a:rPr lang="en">
                <a:solidFill>
                  <a:srgbClr val="FFFFFF"/>
                </a:solidFill>
              </a:rPr>
              <a:t>each </a:t>
            </a:r>
            <a:r>
              <a:rPr lang="en">
                <a:solidFill>
                  <a:srgbClr val="FFFFFF"/>
                </a:solidFill>
              </a:rPr>
              <a:t>use and </a:t>
            </a:r>
            <a:br>
              <a:rPr lang="en">
                <a:solidFill>
                  <a:srgbClr val="FFFFFF"/>
                </a:solidFill>
              </a:rPr>
            </a:br>
            <a:r>
              <a:rPr lang="en">
                <a:solidFill>
                  <a:srgbClr val="FFFFFF"/>
                </a:solidFill>
              </a:rPr>
              <a:t>on a weekly basis.</a:t>
            </a:r>
            <a:endParaRPr>
              <a:solidFill>
                <a:srgbClr val="FFFFFF"/>
              </a:solidFill>
            </a:endParaRPr>
          </a:p>
        </p:txBody>
      </p:sp>
      <p:sp>
        <p:nvSpPr>
          <p:cNvPr id="2213" name="Google Shape;2213;p1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214" name="Google Shape;2214;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rgbClr val="FFFFFF"/>
                </a:solidFill>
                <a:hlinkClick r:id="rId4">
                  <a:extLst>
                    <a:ext uri="{A12FA001-AC4F-418D-AE19-62706E023703}">
                      <ahyp:hlinkClr val="tx"/>
                    </a:ext>
                  </a:extLst>
                </a:hlinkClick>
              </a:rPr>
              <a:t>(exploit-db.com)</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18" name="Shape 2218"/>
        <p:cNvGrpSpPr/>
        <p:nvPr/>
      </p:nvGrpSpPr>
      <p:grpSpPr>
        <a:xfrm>
          <a:off x="0" y="0"/>
          <a:ext cx="0" cy="0"/>
          <a:chOff x="0" y="0"/>
          <a:chExt cx="0" cy="0"/>
        </a:xfrm>
      </p:grpSpPr>
      <p:sp>
        <p:nvSpPr>
          <p:cNvPr id="2219" name="Google Shape;2219;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SearchSploit Demo</a:t>
            </a:r>
            <a:endParaRPr/>
          </a:p>
        </p:txBody>
      </p:sp>
      <p:sp>
        <p:nvSpPr>
          <p:cNvPr id="2220" name="Google Shape;2220;p121"/>
          <p:cNvSpPr txBox="1"/>
          <p:nvPr>
            <p:ph idx="1" type="subTitle"/>
          </p:nvPr>
        </p:nvSpPr>
        <p:spPr>
          <a:xfrm>
            <a:off x="0" y="619000"/>
            <a:ext cx="9144000" cy="421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t>We will use the Kali VM to run a Shellshock exploit on the Shellshock VM, which is an intentionally vulnerable machine specifically designed to test the Shellshock exploits.</a:t>
            </a:r>
            <a:endParaRPr sz="16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21" name="Google Shape;2221;p121"/>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a:t>Run through some basic help commands that are useful when searching for exploit scripts.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22" name="Google Shape;2222;p121"/>
          <p:cNvSpPr txBox="1"/>
          <p:nvPr>
            <p:ph idx="4" type="subTitle"/>
          </p:nvPr>
        </p:nvSpPr>
        <p:spPr>
          <a:xfrm>
            <a:off x="35722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a:t>Discuss the various file formats associated with Searchsploit exploit scripts.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23" name="Google Shape;2223;p121"/>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a:t>Breakdown the command syntax for the typical searchsploit command.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24" name="Google Shape;2224;p12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225" name="Google Shape;2225;p121"/>
          <p:cNvSpPr/>
          <p:nvPr/>
        </p:nvSpPr>
        <p:spPr>
          <a:xfrm flipH="1">
            <a:off x="724275" y="193777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21"/>
          <p:cNvSpPr/>
          <p:nvPr/>
        </p:nvSpPr>
        <p:spPr>
          <a:xfrm flipH="1">
            <a:off x="3572250" y="193777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1"/>
          <p:cNvSpPr/>
          <p:nvPr/>
        </p:nvSpPr>
        <p:spPr>
          <a:xfrm flipH="1">
            <a:off x="6401175" y="193852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8" name="Google Shape;2228;p121"/>
          <p:cNvGrpSpPr/>
          <p:nvPr/>
        </p:nvGrpSpPr>
        <p:grpSpPr>
          <a:xfrm>
            <a:off x="457181" y="1345103"/>
            <a:ext cx="533372" cy="533480"/>
            <a:chOff x="457200" y="1378813"/>
            <a:chExt cx="695400" cy="695450"/>
          </a:xfrm>
        </p:grpSpPr>
        <p:sp>
          <p:nvSpPr>
            <p:cNvPr id="2229" name="Google Shape;2229;p121"/>
            <p:cNvSpPr/>
            <p:nvPr/>
          </p:nvSpPr>
          <p:spPr>
            <a:xfrm>
              <a:off x="457200" y="1378813"/>
              <a:ext cx="695400" cy="621300"/>
            </a:xfrm>
            <a:prstGeom prst="roundRect">
              <a:avLst>
                <a:gd fmla="val 16667" name="adj"/>
              </a:avLst>
            </a:prstGeom>
            <a:solidFill>
              <a:srgbClr val="BC57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30" name="Google Shape;2230;p121"/>
            <p:cNvSpPr/>
            <p:nvPr/>
          </p:nvSpPr>
          <p:spPr>
            <a:xfrm rot="10800000">
              <a:off x="634726" y="1885638"/>
              <a:ext cx="340325" cy="188625"/>
            </a:xfrm>
            <a:prstGeom prst="flowChartExtract">
              <a:avLst/>
            </a:prstGeom>
            <a:solidFill>
              <a:srgbClr val="BC5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121"/>
          <p:cNvGrpSpPr/>
          <p:nvPr/>
        </p:nvGrpSpPr>
        <p:grpSpPr>
          <a:xfrm>
            <a:off x="3305156" y="1345103"/>
            <a:ext cx="533372" cy="533480"/>
            <a:chOff x="457200" y="1378813"/>
            <a:chExt cx="695400" cy="695450"/>
          </a:xfrm>
        </p:grpSpPr>
        <p:sp>
          <p:nvSpPr>
            <p:cNvPr id="2232" name="Google Shape;2232;p121"/>
            <p:cNvSpPr/>
            <p:nvPr/>
          </p:nvSpPr>
          <p:spPr>
            <a:xfrm>
              <a:off x="457200" y="1378813"/>
              <a:ext cx="695400" cy="621300"/>
            </a:xfrm>
            <a:prstGeom prst="roundRect">
              <a:avLst>
                <a:gd fmla="val 16667" name="adj"/>
              </a:avLst>
            </a:prstGeom>
            <a:solidFill>
              <a:srgbClr val="5F97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33" name="Google Shape;2233;p121"/>
            <p:cNvSpPr/>
            <p:nvPr/>
          </p:nvSpPr>
          <p:spPr>
            <a:xfrm rot="10800000">
              <a:off x="634726" y="1885638"/>
              <a:ext cx="340325" cy="188625"/>
            </a:xfrm>
            <a:prstGeom prst="flowChartExtract">
              <a:avLst/>
            </a:prstGeom>
            <a:solidFill>
              <a:srgbClr val="5F9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121"/>
          <p:cNvGrpSpPr/>
          <p:nvPr/>
        </p:nvGrpSpPr>
        <p:grpSpPr>
          <a:xfrm>
            <a:off x="6134081" y="1345853"/>
            <a:ext cx="533372" cy="533480"/>
            <a:chOff x="457200" y="1378813"/>
            <a:chExt cx="695400" cy="695450"/>
          </a:xfrm>
        </p:grpSpPr>
        <p:sp>
          <p:nvSpPr>
            <p:cNvPr id="2235" name="Google Shape;2235;p121"/>
            <p:cNvSpPr/>
            <p:nvPr/>
          </p:nvSpPr>
          <p:spPr>
            <a:xfrm>
              <a:off x="457200" y="1378813"/>
              <a:ext cx="695400" cy="621300"/>
            </a:xfrm>
            <a:prstGeom prst="roundRect">
              <a:avLst>
                <a:gd fmla="val 16667" name="adj"/>
              </a:avLst>
            </a:prstGeom>
            <a:solidFill>
              <a:srgbClr val="233B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236" name="Google Shape;2236;p121"/>
            <p:cNvSpPr/>
            <p:nvPr/>
          </p:nvSpPr>
          <p:spPr>
            <a:xfrm rot="10800000">
              <a:off x="634726" y="1885638"/>
              <a:ext cx="340325" cy="188625"/>
            </a:xfrm>
            <a:prstGeom prst="flowChartExtract">
              <a:avLst/>
            </a:prstGeom>
            <a:solidFill>
              <a:srgbClr val="23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7" name="Google Shape;2237;p121"/>
          <p:cNvSpPr txBox="1"/>
          <p:nvPr>
            <p:ph idx="3" type="subTitle"/>
          </p:nvPr>
        </p:nvSpPr>
        <p:spPr>
          <a:xfrm>
            <a:off x="724275" y="1937826"/>
            <a:ext cx="2371500" cy="25296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a:t>Reconnaissance allows us to perform social engineering campaigns to gain elevated privileges in an organization. </a:t>
            </a:r>
            <a:endParaRPr/>
          </a:p>
          <a:p>
            <a:pPr indent="0" lvl="0" marL="0" rtl="0" algn="l">
              <a:spcBef>
                <a:spcPts val="0"/>
              </a:spcBef>
              <a:spcAft>
                <a:spcPts val="0"/>
              </a:spcAft>
              <a:buNone/>
            </a:pPr>
            <a:r>
              <a:t/>
            </a:r>
            <a:endParaRPr/>
          </a:p>
        </p:txBody>
      </p:sp>
      <p:sp>
        <p:nvSpPr>
          <p:cNvPr id="2238" name="Google Shape;2238;p121"/>
          <p:cNvSpPr txBox="1"/>
          <p:nvPr>
            <p:ph idx="4" type="subTitle"/>
          </p:nvPr>
        </p:nvSpPr>
        <p:spPr>
          <a:xfrm>
            <a:off x="3572250" y="1937826"/>
            <a:ext cx="2371500" cy="25296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With this elevated access, we can perform many scanning and enumeration techniques, many of which require </a:t>
            </a:r>
            <a:r>
              <a:rPr lang="en">
                <a:latin typeface="Inconsolata"/>
                <a:ea typeface="Inconsolata"/>
                <a:cs typeface="Inconsolata"/>
                <a:sym typeface="Inconsolata"/>
              </a:rPr>
              <a:t>sudo</a:t>
            </a:r>
            <a:r>
              <a:rPr lang="en"/>
              <a:t> privileges. </a:t>
            </a:r>
            <a:endParaRPr/>
          </a:p>
        </p:txBody>
      </p:sp>
      <p:sp>
        <p:nvSpPr>
          <p:cNvPr id="2239" name="Google Shape;2239;p121"/>
          <p:cNvSpPr txBox="1"/>
          <p:nvPr>
            <p:ph idx="5" type="subTitle"/>
          </p:nvPr>
        </p:nvSpPr>
        <p:spPr>
          <a:xfrm>
            <a:off x="6401175" y="1938538"/>
            <a:ext cx="2371500" cy="25296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Once we have scanned networks for vulnerabilities, we know which exploits an organization is vulnerable to and can now execute those exploits.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12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SearchSploit Demo</a:t>
            </a:r>
            <a:endParaRPr/>
          </a:p>
        </p:txBody>
      </p:sp>
      <p:sp>
        <p:nvSpPr>
          <p:cNvPr id="2245" name="Google Shape;2245;p12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12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251" name="Google Shape;2251;p12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sz="2500">
                <a:latin typeface="Roboto Medium"/>
                <a:ea typeface="Roboto Medium"/>
                <a:cs typeface="Roboto Medium"/>
                <a:sym typeface="Roboto Medium"/>
              </a:rPr>
              <a:t>Activity:</a:t>
            </a:r>
            <a:r>
              <a:rPr lang="en" sz="2500">
                <a:latin typeface="Roboto Light"/>
                <a:ea typeface="Roboto Light"/>
                <a:cs typeface="Roboto Light"/>
                <a:sym typeface="Roboto Light"/>
              </a:rPr>
              <a:t> SearchSploit and Shellshock</a:t>
            </a:r>
            <a:endParaRPr sz="2500">
              <a:latin typeface="Roboto Light"/>
              <a:ea typeface="Roboto Light"/>
              <a:cs typeface="Roboto Light"/>
              <a:sym typeface="Roboto Light"/>
            </a:endParaRPr>
          </a:p>
          <a:p>
            <a:pPr indent="0" lvl="0" marL="0" rtl="0" algn="l">
              <a:lnSpc>
                <a:spcPct val="115000"/>
              </a:lnSpc>
              <a:spcBef>
                <a:spcPts val="800"/>
              </a:spcBef>
              <a:spcAft>
                <a:spcPts val="800"/>
              </a:spcAft>
              <a:buClr>
                <a:schemeClr val="dk1"/>
              </a:buClr>
              <a:buSzPts val="1100"/>
              <a:buFont typeface="Arial"/>
              <a:buNone/>
            </a:pPr>
            <a:r>
              <a:rPr lang="en" sz="2000">
                <a:latin typeface="Roboto Light"/>
                <a:ea typeface="Roboto Light"/>
                <a:cs typeface="Roboto Light"/>
                <a:sym typeface="Roboto Light"/>
              </a:rPr>
              <a:t>In this activity, you will use SearchSploit to identify and use a preconfigured script that will give you a backdoor into the Shellshock machine.</a:t>
            </a:r>
            <a:endParaRPr>
              <a:latin typeface="Roboto Light"/>
              <a:ea typeface="Roboto Light"/>
              <a:cs typeface="Roboto Light"/>
              <a:sym typeface="Roboto Light"/>
            </a:endParaRPr>
          </a:p>
        </p:txBody>
      </p:sp>
      <p:sp>
        <p:nvSpPr>
          <p:cNvPr id="2252" name="Google Shape;2252;p12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1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F7FF"/>
        </a:solidFill>
      </p:bgPr>
    </p:bg>
    <p:spTree>
      <p:nvGrpSpPr>
        <p:cNvPr id="2040" name="Shape 2040"/>
        <p:cNvGrpSpPr/>
        <p:nvPr/>
      </p:nvGrpSpPr>
      <p:grpSpPr>
        <a:xfrm>
          <a:off x="0" y="0"/>
          <a:ext cx="0" cy="0"/>
          <a:chOff x="0" y="0"/>
          <a:chExt cx="0" cy="0"/>
        </a:xfrm>
      </p:grpSpPr>
      <p:sp>
        <p:nvSpPr>
          <p:cNvPr id="2041" name="Google Shape;2041;p107"/>
          <p:cNvSpPr/>
          <p:nvPr/>
        </p:nvSpPr>
        <p:spPr>
          <a:xfrm>
            <a:off x="1362456" y="1300238"/>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7"/>
          <p:cNvSpPr/>
          <p:nvPr/>
        </p:nvSpPr>
        <p:spPr>
          <a:xfrm>
            <a:off x="1352550" y="20025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7"/>
          <p:cNvSpPr/>
          <p:nvPr/>
        </p:nvSpPr>
        <p:spPr>
          <a:xfrm>
            <a:off x="1352550" y="2692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5" name="Google Shape;2045;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today’s class, you will be able to: </a:t>
            </a:r>
            <a:endParaRPr/>
          </a:p>
        </p:txBody>
      </p:sp>
      <p:sp>
        <p:nvSpPr>
          <p:cNvPr id="2046" name="Google Shape;2046;p107"/>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Run scripted Shellshock exploits.</a:t>
            </a:r>
            <a:endParaRPr sz="1500"/>
          </a:p>
        </p:txBody>
      </p:sp>
      <p:sp>
        <p:nvSpPr>
          <p:cNvPr id="2047" name="Google Shape;2047;p107"/>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t>Consult the Exploit-DB database to research publicly disclosed exploits.</a:t>
            </a:r>
            <a:endParaRPr sz="1500"/>
          </a:p>
        </p:txBody>
      </p:sp>
      <p:sp>
        <p:nvSpPr>
          <p:cNvPr id="2048" name="Google Shape;2048;p107"/>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500">
                <a:solidFill>
                  <a:schemeClr val="dk1"/>
                </a:solidFill>
              </a:rPr>
              <a:t>Search for exploits and shellcode using SearchSploit.</a:t>
            </a:r>
            <a:endParaRPr sz="1500"/>
          </a:p>
        </p:txBody>
      </p:sp>
      <p:sp>
        <p:nvSpPr>
          <p:cNvPr id="2049" name="Google Shape;2049;p10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050" name="Google Shape;2050;p107"/>
          <p:cNvPicPr preferRelativeResize="0"/>
          <p:nvPr/>
        </p:nvPicPr>
        <p:blipFill rotWithShape="1">
          <a:blip r:embed="rId3">
            <a:alphaModFix/>
          </a:blip>
          <a:srcRect b="1765" l="0" r="0" t="1774"/>
          <a:stretch/>
        </p:blipFill>
        <p:spPr>
          <a:xfrm>
            <a:off x="429768" y="1314036"/>
            <a:ext cx="785567" cy="606900"/>
          </a:xfrm>
          <a:prstGeom prst="rect">
            <a:avLst/>
          </a:prstGeom>
          <a:noFill/>
          <a:ln>
            <a:noFill/>
          </a:ln>
        </p:spPr>
      </p:pic>
      <p:pic>
        <p:nvPicPr>
          <p:cNvPr id="2051" name="Google Shape;2051;p107"/>
          <p:cNvPicPr preferRelativeResize="0"/>
          <p:nvPr/>
        </p:nvPicPr>
        <p:blipFill rotWithShape="1">
          <a:blip r:embed="rId4">
            <a:alphaModFix/>
          </a:blip>
          <a:srcRect b="1765" l="0" r="0" t="1774"/>
          <a:stretch/>
        </p:blipFill>
        <p:spPr>
          <a:xfrm>
            <a:off x="429768" y="2010348"/>
            <a:ext cx="785566" cy="606900"/>
          </a:xfrm>
          <a:prstGeom prst="rect">
            <a:avLst/>
          </a:prstGeom>
          <a:noFill/>
          <a:ln>
            <a:noFill/>
          </a:ln>
        </p:spPr>
      </p:pic>
      <p:pic>
        <p:nvPicPr>
          <p:cNvPr id="2052" name="Google Shape;2052;p107"/>
          <p:cNvPicPr preferRelativeResize="0"/>
          <p:nvPr/>
        </p:nvPicPr>
        <p:blipFill rotWithShape="1">
          <a:blip r:embed="rId5">
            <a:alphaModFix/>
          </a:blip>
          <a:srcRect b="1765" l="0" r="0" t="1774"/>
          <a:stretch/>
        </p:blipFill>
        <p:spPr>
          <a:xfrm>
            <a:off x="429768" y="2701248"/>
            <a:ext cx="785566" cy="606900"/>
          </a:xfrm>
          <a:prstGeom prst="rect">
            <a:avLst/>
          </a:prstGeom>
          <a:noFill/>
          <a:ln>
            <a:noFill/>
          </a:ln>
        </p:spPr>
      </p:pic>
      <p:sp>
        <p:nvSpPr>
          <p:cNvPr id="2053" name="Google Shape;2053;p107"/>
          <p:cNvSpPr/>
          <p:nvPr/>
        </p:nvSpPr>
        <p:spPr>
          <a:xfrm>
            <a:off x="203025" y="3338775"/>
            <a:ext cx="8843100" cy="1455000"/>
          </a:xfrm>
          <a:prstGeom prst="rect">
            <a:avLst/>
          </a:prstGeom>
          <a:solidFill>
            <a:srgbClr val="CAF7FF"/>
          </a:solidFill>
          <a:ln cap="flat" cmpd="sng" w="9525">
            <a:solidFill>
              <a:srgbClr val="CAF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262" name="Google Shape;2262;p125"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263" name="Google Shape;2263;p12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12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Pen Testing and </a:t>
            </a:r>
            <a:br>
              <a:rPr lang="en"/>
            </a:br>
            <a:r>
              <a:rPr lang="en"/>
              <a:t>Network Scanning Review</a:t>
            </a:r>
            <a:endParaRPr/>
          </a:p>
        </p:txBody>
      </p:sp>
      <p:sp>
        <p:nvSpPr>
          <p:cNvPr id="2269" name="Google Shape;2269;p12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F7FF"/>
        </a:solidFill>
      </p:bgPr>
    </p:bg>
    <p:spTree>
      <p:nvGrpSpPr>
        <p:cNvPr id="2273" name="Shape 2273"/>
        <p:cNvGrpSpPr/>
        <p:nvPr/>
      </p:nvGrpSpPr>
      <p:grpSpPr>
        <a:xfrm>
          <a:off x="0" y="0"/>
          <a:ext cx="0" cy="0"/>
          <a:chOff x="0" y="0"/>
          <a:chExt cx="0" cy="0"/>
        </a:xfrm>
      </p:grpSpPr>
      <p:sp>
        <p:nvSpPr>
          <p:cNvPr id="2274" name="Google Shape;2274;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Pen Testing and Network Scanning Review</a:t>
            </a:r>
            <a:endParaRPr/>
          </a:p>
        </p:txBody>
      </p:sp>
      <p:sp>
        <p:nvSpPr>
          <p:cNvPr id="2275" name="Google Shape;2275;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This</a:t>
            </a:r>
            <a:r>
              <a:rPr lang="en"/>
              <a:t> unit covered the first three stages of a penetration test. In the next unit, we will explore the next steps, additional exploits, and advanced penetration engagement.</a:t>
            </a:r>
            <a:endParaRPr/>
          </a:p>
        </p:txBody>
      </p:sp>
      <p:sp>
        <p:nvSpPr>
          <p:cNvPr id="2276" name="Google Shape;2276;p127"/>
          <p:cNvSpPr/>
          <p:nvPr/>
        </p:nvSpPr>
        <p:spPr>
          <a:xfrm>
            <a:off x="1362456" y="1913763"/>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7" name="Google Shape;2277;p127"/>
          <p:cNvGrpSpPr/>
          <p:nvPr/>
        </p:nvGrpSpPr>
        <p:grpSpPr>
          <a:xfrm>
            <a:off x="457200" y="1913750"/>
            <a:ext cx="776889" cy="621300"/>
            <a:chOff x="457200" y="1378813"/>
            <a:chExt cx="776889" cy="621300"/>
          </a:xfrm>
        </p:grpSpPr>
        <p:sp>
          <p:nvSpPr>
            <p:cNvPr id="2278" name="Google Shape;2278;p1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79" name="Google Shape;2279;p12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127"/>
          <p:cNvGrpSpPr/>
          <p:nvPr/>
        </p:nvGrpSpPr>
        <p:grpSpPr>
          <a:xfrm>
            <a:off x="457200" y="2689850"/>
            <a:ext cx="776889" cy="621300"/>
            <a:chOff x="457200" y="1378813"/>
            <a:chExt cx="776889" cy="621300"/>
          </a:xfrm>
        </p:grpSpPr>
        <p:sp>
          <p:nvSpPr>
            <p:cNvPr id="2281" name="Google Shape;2281;p1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82" name="Google Shape;2282;p12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127"/>
          <p:cNvGrpSpPr/>
          <p:nvPr/>
        </p:nvGrpSpPr>
        <p:grpSpPr>
          <a:xfrm>
            <a:off x="457200" y="3458775"/>
            <a:ext cx="776889" cy="621300"/>
            <a:chOff x="457200" y="1378813"/>
            <a:chExt cx="776889" cy="621300"/>
          </a:xfrm>
        </p:grpSpPr>
        <p:sp>
          <p:nvSpPr>
            <p:cNvPr id="2284" name="Google Shape;2284;p1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85" name="Google Shape;2285;p12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6" name="Google Shape;2286;p127"/>
          <p:cNvSpPr txBox="1"/>
          <p:nvPr/>
        </p:nvSpPr>
        <p:spPr>
          <a:xfrm>
            <a:off x="1546784" y="1932950"/>
            <a:ext cx="7621800" cy="606900"/>
          </a:xfrm>
          <a:prstGeom prst="rect">
            <a:avLst/>
          </a:prstGeom>
          <a:noFill/>
          <a:ln>
            <a:noFill/>
          </a:ln>
        </p:spPr>
        <p:txBody>
          <a:bodyPr anchorCtr="0" anchor="ctr" bIns="0" lIns="0" spcFirstLastPara="1" rIns="457200" wrap="square" tIns="0">
            <a:noAutofit/>
          </a:bodyPr>
          <a:lstStyle/>
          <a:p>
            <a:pPr indent="0" lvl="0" marL="0" rtl="0" algn="l">
              <a:spcBef>
                <a:spcPts val="0"/>
              </a:spcBef>
              <a:spcAft>
                <a:spcPts val="0"/>
              </a:spcAft>
              <a:buNone/>
            </a:pPr>
            <a:r>
              <a:rPr lang="en" sz="1600">
                <a:solidFill>
                  <a:srgbClr val="000000"/>
                </a:solidFill>
                <a:latin typeface="Roboto"/>
                <a:ea typeface="Roboto"/>
                <a:cs typeface="Roboto"/>
                <a:sym typeface="Roboto"/>
              </a:rPr>
              <a:t>Active and </a:t>
            </a:r>
            <a:r>
              <a:rPr lang="en" sz="1600">
                <a:solidFill>
                  <a:srgbClr val="000000"/>
                </a:solidFill>
                <a:latin typeface="Roboto"/>
                <a:ea typeface="Roboto"/>
                <a:cs typeface="Roboto"/>
                <a:sym typeface="Roboto"/>
              </a:rPr>
              <a:t>P</a:t>
            </a:r>
            <a:r>
              <a:rPr lang="en" sz="1600">
                <a:solidFill>
                  <a:srgbClr val="000000"/>
                </a:solidFill>
                <a:latin typeface="Roboto"/>
                <a:ea typeface="Roboto"/>
                <a:cs typeface="Roboto"/>
                <a:sym typeface="Roboto"/>
              </a:rPr>
              <a:t>assive </a:t>
            </a:r>
            <a:r>
              <a:rPr lang="en" sz="1600">
                <a:solidFill>
                  <a:srgbClr val="000000"/>
                </a:solidFill>
                <a:latin typeface="Roboto"/>
                <a:ea typeface="Roboto"/>
                <a:cs typeface="Roboto"/>
                <a:sym typeface="Roboto"/>
              </a:rPr>
              <a:t>R</a:t>
            </a:r>
            <a:r>
              <a:rPr lang="en" sz="1600">
                <a:solidFill>
                  <a:srgbClr val="000000"/>
                </a:solidFill>
                <a:latin typeface="Roboto"/>
                <a:ea typeface="Roboto"/>
                <a:cs typeface="Roboto"/>
                <a:sym typeface="Roboto"/>
              </a:rPr>
              <a:t>econnaissance</a:t>
            </a:r>
            <a:endParaRPr sz="1600">
              <a:latin typeface="Roboto"/>
              <a:ea typeface="Roboto"/>
              <a:cs typeface="Roboto"/>
              <a:sym typeface="Roboto"/>
            </a:endParaRPr>
          </a:p>
        </p:txBody>
      </p:sp>
      <p:sp>
        <p:nvSpPr>
          <p:cNvPr id="2287" name="Google Shape;2287;p127"/>
          <p:cNvSpPr/>
          <p:nvPr/>
        </p:nvSpPr>
        <p:spPr>
          <a:xfrm>
            <a:off x="1352550" y="2692261"/>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27"/>
          <p:cNvSpPr/>
          <p:nvPr/>
        </p:nvSpPr>
        <p:spPr>
          <a:xfrm>
            <a:off x="1352550" y="345877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27"/>
          <p:cNvSpPr txBox="1"/>
          <p:nvPr/>
        </p:nvSpPr>
        <p:spPr>
          <a:xfrm>
            <a:off x="1536725" y="2694679"/>
            <a:ext cx="7621800" cy="606900"/>
          </a:xfrm>
          <a:prstGeom prst="rect">
            <a:avLst/>
          </a:prstGeom>
          <a:noFill/>
          <a:ln>
            <a:noFill/>
          </a:ln>
        </p:spPr>
        <p:txBody>
          <a:bodyPr anchorCtr="0" anchor="ctr" bIns="0" lIns="0" spcFirstLastPara="1" rIns="457200" wrap="square" tIns="0">
            <a:noAutofit/>
          </a:bodyPr>
          <a:lstStyle/>
          <a:p>
            <a:pPr indent="0" lvl="0" marL="0" rtl="0" algn="l">
              <a:spcBef>
                <a:spcPts val="0"/>
              </a:spcBef>
              <a:spcAft>
                <a:spcPts val="0"/>
              </a:spcAft>
              <a:buNone/>
            </a:pPr>
            <a:r>
              <a:rPr lang="en" sz="1600">
                <a:solidFill>
                  <a:srgbClr val="000000"/>
                </a:solidFill>
                <a:latin typeface="Roboto"/>
                <a:ea typeface="Roboto"/>
                <a:cs typeface="Roboto"/>
                <a:sym typeface="Roboto"/>
              </a:rPr>
              <a:t>Scanning and Enumeration</a:t>
            </a:r>
            <a:endParaRPr/>
          </a:p>
        </p:txBody>
      </p:sp>
      <p:sp>
        <p:nvSpPr>
          <p:cNvPr id="2290" name="Google Shape;2290;p127"/>
          <p:cNvSpPr txBox="1"/>
          <p:nvPr/>
        </p:nvSpPr>
        <p:spPr>
          <a:xfrm>
            <a:off x="1546846" y="3461196"/>
            <a:ext cx="7621800" cy="606900"/>
          </a:xfrm>
          <a:prstGeom prst="rect">
            <a:avLst/>
          </a:prstGeom>
          <a:noFill/>
          <a:ln>
            <a:noFill/>
          </a:ln>
        </p:spPr>
        <p:txBody>
          <a:bodyPr anchorCtr="0" anchor="ctr" bIns="0" lIns="0" spcFirstLastPara="1" rIns="457200" wrap="square" tIns="0">
            <a:noAutofit/>
          </a:bodyPr>
          <a:lstStyle/>
          <a:p>
            <a:pPr indent="0" lvl="0" marL="0" rtl="0" algn="l">
              <a:spcBef>
                <a:spcPts val="0"/>
              </a:spcBef>
              <a:spcAft>
                <a:spcPts val="0"/>
              </a:spcAft>
              <a:buNone/>
            </a:pPr>
            <a:r>
              <a:rPr lang="en" sz="1600">
                <a:solidFill>
                  <a:srgbClr val="000000"/>
                </a:solidFill>
                <a:latin typeface="Roboto"/>
                <a:ea typeface="Roboto"/>
                <a:cs typeface="Roboto"/>
                <a:sym typeface="Roboto"/>
              </a:rPr>
              <a:t>Gaining Access</a:t>
            </a:r>
            <a:endParaRPr/>
          </a:p>
        </p:txBody>
      </p:sp>
      <p:sp>
        <p:nvSpPr>
          <p:cNvPr id="2291" name="Google Shape;2291;p12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pic>
        <p:nvPicPr>
          <p:cNvPr id="2296" name="Google Shape;2296;p128"/>
          <p:cNvPicPr preferRelativeResize="0"/>
          <p:nvPr/>
        </p:nvPicPr>
        <p:blipFill>
          <a:blip r:embed="rId3">
            <a:alphaModFix/>
          </a:blip>
          <a:stretch>
            <a:fillRect/>
          </a:stretch>
        </p:blipFill>
        <p:spPr>
          <a:xfrm>
            <a:off x="0" y="0"/>
            <a:ext cx="9144000" cy="5143505"/>
          </a:xfrm>
          <a:prstGeom prst="rect">
            <a:avLst/>
          </a:prstGeom>
          <a:noFill/>
          <a:ln>
            <a:noFill/>
          </a:ln>
        </p:spPr>
      </p:pic>
      <p:sp>
        <p:nvSpPr>
          <p:cNvPr id="2297" name="Google Shape;2297;p12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298" name="Google Shape;2298;p128"/>
          <p:cNvSpPr txBox="1"/>
          <p:nvPr>
            <p:ph type="title"/>
          </p:nvPr>
        </p:nvSpPr>
        <p:spPr>
          <a:xfrm>
            <a:off x="3573675" y="1324225"/>
            <a:ext cx="5253000" cy="32220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1200"/>
              </a:spcAft>
              <a:buClr>
                <a:schemeClr val="dk1"/>
              </a:buClr>
              <a:buSzPts val="1100"/>
              <a:buFont typeface="Arial"/>
              <a:buNone/>
            </a:pPr>
            <a:r>
              <a:rPr lang="en">
                <a:solidFill>
                  <a:srgbClr val="FFF2CC"/>
                </a:solidFill>
                <a:latin typeface="Roboto Light"/>
                <a:ea typeface="Roboto Light"/>
                <a:cs typeface="Roboto Light"/>
                <a:sym typeface="Roboto Light"/>
              </a:rPr>
              <a:t>Befor</a:t>
            </a:r>
            <a:r>
              <a:rPr lang="en">
                <a:solidFill>
                  <a:srgbClr val="FFF2CC"/>
                </a:solidFill>
                <a:latin typeface="Roboto Light"/>
                <a:ea typeface="Roboto Light"/>
                <a:cs typeface="Roboto Light"/>
                <a:sym typeface="Roboto Light"/>
              </a:rPr>
              <a:t>e</a:t>
            </a:r>
            <a:r>
              <a:rPr lang="en">
                <a:solidFill>
                  <a:srgbClr val="FFF2CC"/>
                </a:solidFill>
                <a:latin typeface="Roboto Light"/>
                <a:ea typeface="Roboto Light"/>
                <a:cs typeface="Roboto Light"/>
                <a:sym typeface="Roboto Light"/>
              </a:rPr>
              <a:t> we move on to those advanced subjects, let’s take some time to review the many concepts, tools, and skills </a:t>
            </a:r>
            <a:br>
              <a:rPr lang="en">
                <a:solidFill>
                  <a:srgbClr val="FFF2CC"/>
                </a:solidFill>
                <a:latin typeface="Roboto Light"/>
                <a:ea typeface="Roboto Light"/>
                <a:cs typeface="Roboto Light"/>
                <a:sym typeface="Roboto Light"/>
              </a:rPr>
            </a:br>
            <a:r>
              <a:rPr lang="en">
                <a:solidFill>
                  <a:srgbClr val="FFF2CC"/>
                </a:solidFill>
                <a:latin typeface="Roboto Light"/>
                <a:ea typeface="Roboto Light"/>
                <a:cs typeface="Roboto Light"/>
                <a:sym typeface="Roboto Light"/>
              </a:rPr>
              <a:t>covered throughout this unit.</a:t>
            </a:r>
            <a:endParaRPr>
              <a:solidFill>
                <a:srgbClr val="FFF2CC"/>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F7FF"/>
        </a:solidFill>
      </p:bgPr>
    </p:bg>
    <p:spTree>
      <p:nvGrpSpPr>
        <p:cNvPr id="2302" name="Shape 2302"/>
        <p:cNvGrpSpPr/>
        <p:nvPr/>
      </p:nvGrpSpPr>
      <p:grpSpPr>
        <a:xfrm>
          <a:off x="0" y="0"/>
          <a:ext cx="0" cy="0"/>
          <a:chOff x="0" y="0"/>
          <a:chExt cx="0" cy="0"/>
        </a:xfrm>
      </p:grpSpPr>
      <p:sp>
        <p:nvSpPr>
          <p:cNvPr id="2303" name="Google Shape;2303;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Nmap Review: Host Discovery and Ping Sweep</a:t>
            </a:r>
            <a:endParaRPr/>
          </a:p>
        </p:txBody>
      </p:sp>
      <p:sp>
        <p:nvSpPr>
          <p:cNvPr id="2304" name="Google Shape;2304;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This week, we</a:t>
            </a:r>
            <a:r>
              <a:rPr lang="en"/>
              <a:t> used Nmap to perform port scans on targets. </a:t>
            </a:r>
            <a:br>
              <a:rPr lang="en"/>
            </a:br>
            <a:r>
              <a:rPr lang="en"/>
              <a:t>Attackers will often scan the network for other live hosts in a </a:t>
            </a:r>
            <a:endParaRPr/>
          </a:p>
          <a:p>
            <a:pPr indent="0" lvl="0" marL="0" rtl="0" algn="l">
              <a:lnSpc>
                <a:spcPct val="115000"/>
              </a:lnSpc>
              <a:spcBef>
                <a:spcPts val="0"/>
              </a:spcBef>
              <a:spcAft>
                <a:spcPts val="0"/>
              </a:spcAft>
              <a:buNone/>
            </a:pPr>
            <a:r>
              <a:rPr lang="en"/>
              <a:t>process called </a:t>
            </a:r>
            <a:r>
              <a:rPr b="1" lang="en"/>
              <a:t>host discovery.</a:t>
            </a:r>
            <a:endParaRPr b="1"/>
          </a:p>
        </p:txBody>
      </p:sp>
      <p:sp>
        <p:nvSpPr>
          <p:cNvPr id="2305" name="Google Shape;2305;p1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306" name="Google Shape;2306;p129"/>
          <p:cNvPicPr preferRelativeResize="0"/>
          <p:nvPr/>
        </p:nvPicPr>
        <p:blipFill>
          <a:blip r:embed="rId3">
            <a:alphaModFix/>
          </a:blip>
          <a:stretch>
            <a:fillRect/>
          </a:stretch>
        </p:blipFill>
        <p:spPr>
          <a:xfrm>
            <a:off x="7223775" y="190650"/>
            <a:ext cx="1811876" cy="970650"/>
          </a:xfrm>
          <a:prstGeom prst="rect">
            <a:avLst/>
          </a:prstGeom>
          <a:noFill/>
          <a:ln>
            <a:noFill/>
          </a:ln>
        </p:spPr>
      </p:pic>
      <p:sp>
        <p:nvSpPr>
          <p:cNvPr id="2307" name="Google Shape;2307;p129"/>
          <p:cNvSpPr txBox="1"/>
          <p:nvPr/>
        </p:nvSpPr>
        <p:spPr>
          <a:xfrm>
            <a:off x="1568775" y="3922250"/>
            <a:ext cx="5655000" cy="533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24292E"/>
                </a:solidFill>
                <a:latin typeface="Roboto"/>
                <a:ea typeface="Roboto"/>
                <a:cs typeface="Roboto"/>
                <a:sym typeface="Roboto"/>
              </a:rPr>
              <a:t>The </a:t>
            </a:r>
            <a:r>
              <a:rPr lang="en">
                <a:solidFill>
                  <a:srgbClr val="24292E"/>
                </a:solidFill>
                <a:highlight>
                  <a:srgbClr val="FFC80B"/>
                </a:highlight>
                <a:latin typeface="Roboto"/>
                <a:ea typeface="Roboto"/>
                <a:cs typeface="Roboto"/>
                <a:sym typeface="Roboto"/>
              </a:rPr>
              <a:t> </a:t>
            </a:r>
            <a:r>
              <a:rPr b="1" lang="en" sz="1500">
                <a:solidFill>
                  <a:srgbClr val="24292E"/>
                </a:solidFill>
                <a:highlight>
                  <a:srgbClr val="FFC80B"/>
                </a:highlight>
                <a:latin typeface="Inconsolata"/>
                <a:ea typeface="Inconsolata"/>
                <a:cs typeface="Inconsolata"/>
                <a:sym typeface="Inconsolata"/>
              </a:rPr>
              <a:t>-sn</a:t>
            </a:r>
            <a:r>
              <a:rPr b="1" lang="en">
                <a:solidFill>
                  <a:srgbClr val="24292E"/>
                </a:solidFill>
                <a:highlight>
                  <a:srgbClr val="FFC80B"/>
                </a:highlight>
                <a:latin typeface="Roboto"/>
                <a:ea typeface="Roboto"/>
                <a:cs typeface="Roboto"/>
                <a:sym typeface="Roboto"/>
              </a:rPr>
              <a:t> </a:t>
            </a:r>
            <a:r>
              <a:rPr b="1" lang="en">
                <a:solidFill>
                  <a:srgbClr val="24292E"/>
                </a:solidFill>
                <a:latin typeface="Roboto"/>
                <a:ea typeface="Roboto"/>
                <a:cs typeface="Roboto"/>
                <a:sym typeface="Roboto"/>
              </a:rPr>
              <a:t> </a:t>
            </a:r>
            <a:r>
              <a:rPr b="1" lang="en">
                <a:latin typeface="Roboto"/>
                <a:ea typeface="Roboto"/>
                <a:cs typeface="Roboto"/>
                <a:sym typeface="Roboto"/>
              </a:rPr>
              <a:t>flag</a:t>
            </a:r>
            <a:r>
              <a:rPr lang="en">
                <a:solidFill>
                  <a:srgbClr val="24292E"/>
                </a:solidFill>
                <a:latin typeface="Roboto"/>
                <a:ea typeface="Roboto"/>
                <a:cs typeface="Roboto"/>
                <a:sym typeface="Roboto"/>
              </a:rPr>
              <a:t> tells Nmap to ping every machine in </a:t>
            </a:r>
            <a:r>
              <a:rPr b="1" lang="en" sz="1500">
                <a:solidFill>
                  <a:srgbClr val="24292E"/>
                </a:solidFill>
                <a:latin typeface="Inconsolata"/>
                <a:ea typeface="Inconsolata"/>
                <a:cs typeface="Inconsolata"/>
                <a:sym typeface="Inconsolata"/>
              </a:rPr>
              <a:t>192.168.12.0/24</a:t>
            </a:r>
            <a:r>
              <a:rPr lang="en" sz="1500">
                <a:solidFill>
                  <a:srgbClr val="24292E"/>
                </a:solidFill>
                <a:latin typeface="Roboto"/>
                <a:ea typeface="Roboto"/>
                <a:cs typeface="Roboto"/>
                <a:sym typeface="Roboto"/>
              </a:rPr>
              <a:t>.</a:t>
            </a:r>
            <a:endParaRPr sz="1500">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24292E"/>
                </a:solidFill>
                <a:latin typeface="Roboto"/>
                <a:ea typeface="Roboto"/>
                <a:cs typeface="Roboto"/>
                <a:sym typeface="Roboto"/>
              </a:rPr>
              <a:t>This command does not perform a port scan.</a:t>
            </a:r>
            <a:endParaRPr>
              <a:solidFill>
                <a:srgbClr val="24292E"/>
              </a:solidFill>
              <a:latin typeface="Roboto"/>
              <a:ea typeface="Roboto"/>
              <a:cs typeface="Roboto"/>
              <a:sym typeface="Roboto"/>
            </a:endParaRPr>
          </a:p>
        </p:txBody>
      </p:sp>
      <p:sp>
        <p:nvSpPr>
          <p:cNvPr id="2308" name="Google Shape;2308;p129"/>
          <p:cNvSpPr/>
          <p:nvPr/>
        </p:nvSpPr>
        <p:spPr>
          <a:xfrm rot="5400000">
            <a:off x="1711725" y="3433800"/>
            <a:ext cx="195600" cy="481500"/>
          </a:xfrm>
          <a:prstGeom prst="rightBrace">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9"/>
          <p:cNvSpPr txBox="1"/>
          <p:nvPr>
            <p:ph idx="1" type="subTitle"/>
          </p:nvPr>
        </p:nvSpPr>
        <p:spPr>
          <a:xfrm>
            <a:off x="0" y="182582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t>One of the most important methods for host discovery is a </a:t>
            </a:r>
            <a:r>
              <a:rPr b="1" lang="en" sz="1400"/>
              <a:t>ping sweep</a:t>
            </a:r>
            <a:r>
              <a:rPr lang="en" sz="1400"/>
              <a:t>. </a:t>
            </a:r>
            <a:endParaRPr sz="1400"/>
          </a:p>
          <a:p>
            <a:pPr indent="0" lvl="0" marL="0" rtl="0" algn="l">
              <a:lnSpc>
                <a:spcPct val="115000"/>
              </a:lnSpc>
              <a:spcBef>
                <a:spcPts val="0"/>
              </a:spcBef>
              <a:spcAft>
                <a:spcPts val="0"/>
              </a:spcAft>
              <a:buNone/>
            </a:pPr>
            <a:r>
              <a:rPr lang="en" sz="1400"/>
              <a:t>These</a:t>
            </a:r>
            <a:r>
              <a:rPr lang="en" sz="1400"/>
              <a:t> send </a:t>
            </a:r>
            <a:r>
              <a:rPr lang="en" sz="1400"/>
              <a:t>a ping request to every IP address in the target range. </a:t>
            </a:r>
            <a:endParaRPr sz="1400"/>
          </a:p>
          <a:p>
            <a:pPr indent="0" lvl="0" marL="0" rtl="0" algn="l">
              <a:lnSpc>
                <a:spcPct val="115000"/>
              </a:lnSpc>
              <a:spcBef>
                <a:spcPts val="0"/>
              </a:spcBef>
              <a:spcAft>
                <a:spcPts val="0"/>
              </a:spcAft>
              <a:buNone/>
            </a:pPr>
            <a:r>
              <a:rPr lang="en" sz="1400"/>
              <a:t>Only live hosts will respond.</a:t>
            </a:r>
            <a:endParaRPr b="1" sz="1400"/>
          </a:p>
        </p:txBody>
      </p:sp>
      <p:sp>
        <p:nvSpPr>
          <p:cNvPr id="2310" name="Google Shape;2310;p129"/>
          <p:cNvSpPr/>
          <p:nvPr/>
        </p:nvSpPr>
        <p:spPr>
          <a:xfrm>
            <a:off x="457200" y="2772650"/>
            <a:ext cx="4656900" cy="710100"/>
          </a:xfrm>
          <a:prstGeom prst="roundRect">
            <a:avLst>
              <a:gd fmla="val 10369" name="adj"/>
            </a:avLst>
          </a:prstGeom>
          <a:solidFill>
            <a:srgbClr val="CAFBFC"/>
          </a:solidFill>
          <a:ln cap="flat" cmpd="sng" w="28575">
            <a:solidFill>
              <a:srgbClr val="5ACADF"/>
            </a:solidFill>
            <a:prstDash val="solid"/>
            <a:round/>
            <a:headEnd len="sm" w="sm" type="none"/>
            <a:tailEnd len="sm" w="sm" type="none"/>
          </a:ln>
        </p:spPr>
        <p:txBody>
          <a:bodyPr anchorCtr="0" anchor="ctr" bIns="91425" lIns="91425" spcFirstLastPara="1" rIns="91425" wrap="square" tIns="274300">
            <a:noAutofit/>
          </a:bodyPr>
          <a:lstStyle/>
          <a:p>
            <a:pPr indent="0" lvl="0" marL="0" rtl="0" algn="ctr">
              <a:lnSpc>
                <a:spcPct val="115000"/>
              </a:lnSpc>
              <a:spcBef>
                <a:spcPts val="300"/>
              </a:spcBef>
              <a:spcAft>
                <a:spcPts val="1200"/>
              </a:spcAft>
              <a:buNone/>
            </a:pPr>
            <a:r>
              <a:rPr lang="en" sz="2600">
                <a:solidFill>
                  <a:srgbClr val="24292E"/>
                </a:solidFill>
                <a:latin typeface="Inconsolata Regular"/>
                <a:ea typeface="Inconsolata Regular"/>
                <a:cs typeface="Inconsolata Regular"/>
                <a:sym typeface="Inconsolata Regular"/>
              </a:rPr>
              <a:t>nmap -sn 192.168.12.0/24.</a:t>
            </a:r>
            <a:endParaRPr sz="1600">
              <a:latin typeface="Inconsolata"/>
              <a:ea typeface="Inconsolata"/>
              <a:cs typeface="Inconsolata"/>
              <a:sym typeface="Inconsolata"/>
            </a:endParaRPr>
          </a:p>
        </p:txBody>
      </p:sp>
      <p:sp>
        <p:nvSpPr>
          <p:cNvPr id="2311" name="Google Shape;2311;p129"/>
          <p:cNvSpPr/>
          <p:nvPr/>
        </p:nvSpPr>
        <p:spPr>
          <a:xfrm>
            <a:off x="1514025" y="2772650"/>
            <a:ext cx="591000" cy="710100"/>
          </a:xfrm>
          <a:prstGeom prst="roundRect">
            <a:avLst>
              <a:gd fmla="val 16667" name="adj"/>
            </a:avLst>
          </a:prstGeom>
          <a:noFill/>
          <a:ln cap="flat" cmpd="sng" w="76200">
            <a:solidFill>
              <a:srgbClr val="FFC8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15" name="Shape 2315"/>
        <p:cNvGrpSpPr/>
        <p:nvPr/>
      </p:nvGrpSpPr>
      <p:grpSpPr>
        <a:xfrm>
          <a:off x="0" y="0"/>
          <a:ext cx="0" cy="0"/>
          <a:chOff x="0" y="0"/>
          <a:chExt cx="0" cy="0"/>
        </a:xfrm>
      </p:grpSpPr>
      <p:pic>
        <p:nvPicPr>
          <p:cNvPr id="2316" name="Google Shape;2316;p130"/>
          <p:cNvPicPr preferRelativeResize="0"/>
          <p:nvPr/>
        </p:nvPicPr>
        <p:blipFill rotWithShape="1">
          <a:blip r:embed="rId3">
            <a:alphaModFix/>
          </a:blip>
          <a:srcRect b="6699" l="0" r="6699" t="0"/>
          <a:stretch/>
        </p:blipFill>
        <p:spPr>
          <a:xfrm>
            <a:off x="175" y="0"/>
            <a:ext cx="9144000" cy="5143500"/>
          </a:xfrm>
          <a:prstGeom prst="rect">
            <a:avLst/>
          </a:prstGeom>
          <a:noFill/>
          <a:ln>
            <a:noFill/>
          </a:ln>
        </p:spPr>
      </p:pic>
      <p:sp>
        <p:nvSpPr>
          <p:cNvPr id="2317" name="Google Shape;2317;p1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18" name="Google Shape;2318;p130"/>
          <p:cNvSpPr/>
          <p:nvPr/>
        </p:nvSpPr>
        <p:spPr>
          <a:xfrm>
            <a:off x="5083050" y="100"/>
            <a:ext cx="40611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0"/>
          <p:cNvSpPr txBox="1"/>
          <p:nvPr>
            <p:ph type="title"/>
          </p:nvPr>
        </p:nvSpPr>
        <p:spPr>
          <a:xfrm>
            <a:off x="5136775" y="100"/>
            <a:ext cx="42558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Nmap Review: </a:t>
            </a:r>
            <a:br>
              <a:rPr lang="en">
                <a:solidFill>
                  <a:srgbClr val="FFFFFF"/>
                </a:solidFill>
              </a:rPr>
            </a:br>
            <a:r>
              <a:rPr lang="en">
                <a:solidFill>
                  <a:srgbClr val="FFFFFF"/>
                </a:solidFill>
              </a:rPr>
              <a:t>Port Scanning</a:t>
            </a:r>
            <a:endParaRPr>
              <a:solidFill>
                <a:srgbClr val="FFFFFF"/>
              </a:solidFill>
            </a:endParaRPr>
          </a:p>
        </p:txBody>
      </p:sp>
      <p:sp>
        <p:nvSpPr>
          <p:cNvPr id="2320" name="Google Shape;2320;p130"/>
          <p:cNvSpPr txBox="1"/>
          <p:nvPr>
            <p:ph idx="3" type="body"/>
          </p:nvPr>
        </p:nvSpPr>
        <p:spPr>
          <a:xfrm>
            <a:off x="5142475" y="2106675"/>
            <a:ext cx="3540600" cy="2149200"/>
          </a:xfrm>
          <a:prstGeom prst="rect">
            <a:avLst/>
          </a:prstGeom>
        </p:spPr>
        <p:txBody>
          <a:bodyPr anchorCtr="0" anchor="t" bIns="914400" lIns="457200" spcFirstLastPara="1" rIns="457200" wrap="square" tIns="0">
            <a:noAutofit/>
          </a:bodyPr>
          <a:lstStyle/>
          <a:p>
            <a:pPr indent="-203200" lvl="0" marL="228600" rtl="0" algn="l">
              <a:lnSpc>
                <a:spcPct val="115000"/>
              </a:lnSpc>
              <a:spcBef>
                <a:spcPts val="0"/>
              </a:spcBef>
              <a:spcAft>
                <a:spcPts val="0"/>
              </a:spcAft>
              <a:buClr>
                <a:srgbClr val="FFFFFF"/>
              </a:buClr>
              <a:buSzPts val="1400"/>
              <a:buFont typeface="Roboto"/>
              <a:buChar char="●"/>
            </a:pPr>
            <a:r>
              <a:rPr lang="en">
                <a:solidFill>
                  <a:srgbClr val="FFFFFF"/>
                </a:solidFill>
              </a:rPr>
              <a:t>Port scanning tries to connect to every port on a target machine and keeps track of which connection attempts are successful.</a:t>
            </a:r>
            <a:endParaRPr>
              <a:solidFill>
                <a:srgbClr val="FFFFFF"/>
              </a:solidFill>
            </a:endParaRPr>
          </a:p>
          <a:p>
            <a:pPr indent="-203200" lvl="0" marL="228600" rtl="0" algn="l">
              <a:lnSpc>
                <a:spcPct val="115000"/>
              </a:lnSpc>
              <a:spcBef>
                <a:spcPts val="1000"/>
              </a:spcBef>
              <a:spcAft>
                <a:spcPts val="1000"/>
              </a:spcAft>
              <a:buClr>
                <a:srgbClr val="FFFFFF"/>
              </a:buClr>
              <a:buSzPts val="1400"/>
              <a:buFont typeface="Roboto"/>
              <a:buChar char="●"/>
            </a:pPr>
            <a:r>
              <a:rPr lang="en">
                <a:solidFill>
                  <a:srgbClr val="FFFFFF"/>
                </a:solidFill>
              </a:rPr>
              <a:t>Nmap is the most important tool for scanning ports.</a:t>
            </a:r>
            <a:endParaRPr sz="1600">
              <a:solidFill>
                <a:srgbClr val="FFFFFF"/>
              </a:solidFill>
            </a:endParaRPr>
          </a:p>
        </p:txBody>
      </p:sp>
      <p:sp>
        <p:nvSpPr>
          <p:cNvPr id="2321" name="Google Shape;2321;p130"/>
          <p:cNvSpPr txBox="1"/>
          <p:nvPr>
            <p:ph idx="1" type="subTitle"/>
          </p:nvPr>
        </p:nvSpPr>
        <p:spPr>
          <a:xfrm>
            <a:off x="5136775" y="1235138"/>
            <a:ext cx="3396000" cy="721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FF0000"/>
                </a:solidFill>
              </a:rPr>
              <a:t>Port scanning</a:t>
            </a:r>
            <a:r>
              <a:rPr b="1" lang="en">
                <a:solidFill>
                  <a:srgbClr val="FF0000"/>
                </a:solidFill>
              </a:rPr>
              <a:t> follows h</a:t>
            </a:r>
            <a:r>
              <a:rPr b="1" lang="en">
                <a:solidFill>
                  <a:srgbClr val="FF0000"/>
                </a:solidFill>
              </a:rPr>
              <a:t>ost discovery</a:t>
            </a:r>
            <a:r>
              <a:rPr lang="en">
                <a:solidFill>
                  <a:srgbClr val="FF0000"/>
                </a:solidFill>
              </a:rPr>
              <a:t>.</a:t>
            </a:r>
            <a:endParaRPr>
              <a:solidFill>
                <a:srgbClr val="FF0000"/>
              </a:solidFill>
            </a:endParaRPr>
          </a:p>
        </p:txBody>
      </p:sp>
      <p:cxnSp>
        <p:nvCxnSpPr>
          <p:cNvPr id="2322" name="Google Shape;2322;p130"/>
          <p:cNvCxnSpPr/>
          <p:nvPr/>
        </p:nvCxnSpPr>
        <p:spPr>
          <a:xfrm>
            <a:off x="5555875" y="1080125"/>
            <a:ext cx="3267000" cy="0"/>
          </a:xfrm>
          <a:prstGeom prst="straightConnector1">
            <a:avLst/>
          </a:prstGeom>
          <a:noFill/>
          <a:ln cap="flat" cmpd="sng" w="9525">
            <a:solidFill>
              <a:srgbClr val="FFFFFF"/>
            </a:solidFill>
            <a:prstDash val="solid"/>
            <a:round/>
            <a:headEnd len="med" w="med" type="none"/>
            <a:tailEnd len="med" w="med" type="none"/>
          </a:ln>
        </p:spPr>
      </p:cxnSp>
      <p:sp>
        <p:nvSpPr>
          <p:cNvPr id="2323" name="Google Shape;2323;p1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27" name="Shape 2327"/>
        <p:cNvGrpSpPr/>
        <p:nvPr/>
      </p:nvGrpSpPr>
      <p:grpSpPr>
        <a:xfrm>
          <a:off x="0" y="0"/>
          <a:ext cx="0" cy="0"/>
          <a:chOff x="0" y="0"/>
          <a:chExt cx="0" cy="0"/>
        </a:xfrm>
      </p:grpSpPr>
      <p:pic>
        <p:nvPicPr>
          <p:cNvPr id="2328" name="Google Shape;2328;p131"/>
          <p:cNvPicPr preferRelativeResize="0"/>
          <p:nvPr/>
        </p:nvPicPr>
        <p:blipFill rotWithShape="1">
          <a:blip r:embed="rId3">
            <a:alphaModFix/>
          </a:blip>
          <a:srcRect b="0" l="0" r="0" t="0"/>
          <a:stretch/>
        </p:blipFill>
        <p:spPr>
          <a:xfrm>
            <a:off x="-12125" y="-2450"/>
            <a:ext cx="9168599" cy="5148412"/>
          </a:xfrm>
          <a:prstGeom prst="rect">
            <a:avLst/>
          </a:prstGeom>
          <a:noFill/>
          <a:ln>
            <a:noFill/>
          </a:ln>
        </p:spPr>
      </p:pic>
      <p:sp>
        <p:nvSpPr>
          <p:cNvPr id="2329" name="Google Shape;2329;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Nmap Review: Port Scanning</a:t>
            </a:r>
            <a:endParaRPr/>
          </a:p>
        </p:txBody>
      </p:sp>
      <p:sp>
        <p:nvSpPr>
          <p:cNvPr id="2330" name="Google Shape;2330;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1200"/>
              </a:spcAft>
              <a:buNone/>
            </a:pPr>
            <a:r>
              <a:rPr lang="en"/>
              <a:t>The default scan type is a SYN Scan. </a:t>
            </a:r>
            <a:endParaRPr sz="2200"/>
          </a:p>
        </p:txBody>
      </p:sp>
      <p:sp>
        <p:nvSpPr>
          <p:cNvPr id="2331" name="Google Shape;2331;p131"/>
          <p:cNvSpPr txBox="1"/>
          <p:nvPr>
            <p:ph idx="3" type="body"/>
          </p:nvPr>
        </p:nvSpPr>
        <p:spPr>
          <a:xfrm>
            <a:off x="175" y="1328863"/>
            <a:ext cx="9144000" cy="1046400"/>
          </a:xfrm>
          <a:prstGeom prst="rect">
            <a:avLst/>
          </a:prstGeom>
        </p:spPr>
        <p:txBody>
          <a:bodyPr anchorCtr="0" anchor="t" bIns="914400" lIns="457200" spcFirstLastPara="1" rIns="457200" wrap="square" tIns="0">
            <a:noAutofit/>
          </a:bodyPr>
          <a:lstStyle/>
          <a:p>
            <a:pPr indent="-203200" lvl="0" marL="342900" rtl="0" algn="l">
              <a:lnSpc>
                <a:spcPct val="100000"/>
              </a:lnSpc>
              <a:spcBef>
                <a:spcPts val="0"/>
              </a:spcBef>
              <a:spcAft>
                <a:spcPts val="0"/>
              </a:spcAft>
              <a:buClr>
                <a:schemeClr val="dk1"/>
              </a:buClr>
              <a:buSzPts val="1400"/>
              <a:buChar char="●"/>
            </a:pPr>
            <a:r>
              <a:rPr lang="en">
                <a:solidFill>
                  <a:schemeClr val="dk1"/>
                </a:solidFill>
              </a:rPr>
              <a:t>In a SYN scan, Nmap sends TCP flags to a target port with the SYN flag set.</a:t>
            </a:r>
            <a:endParaRPr/>
          </a:p>
          <a:p>
            <a:pPr indent="-203200" lvl="0" marL="342900" rtl="0" algn="l">
              <a:lnSpc>
                <a:spcPct val="100000"/>
              </a:lnSpc>
              <a:spcBef>
                <a:spcPts val="500"/>
              </a:spcBef>
              <a:spcAft>
                <a:spcPts val="0"/>
              </a:spcAft>
              <a:buSzPts val="1400"/>
              <a:buChar char="●"/>
            </a:pPr>
            <a:r>
              <a:rPr lang="en"/>
              <a:t>If the target port is open, it responds with a packet with the SYN/ACK flags set. </a:t>
            </a:r>
            <a:endParaRPr/>
          </a:p>
          <a:p>
            <a:pPr indent="-203200" lvl="0" marL="342900" rtl="0" algn="l">
              <a:lnSpc>
                <a:spcPct val="100000"/>
              </a:lnSpc>
              <a:spcBef>
                <a:spcPts val="500"/>
              </a:spcBef>
              <a:spcAft>
                <a:spcPts val="500"/>
              </a:spcAft>
              <a:buSzPts val="1400"/>
              <a:buChar char="●"/>
            </a:pPr>
            <a:r>
              <a:rPr lang="en"/>
              <a:t>N</a:t>
            </a:r>
            <a:r>
              <a:rPr lang="en"/>
              <a:t>map responds with an RST, thus closing the Half-Connect scan connection.</a:t>
            </a:r>
            <a:endParaRPr/>
          </a:p>
        </p:txBody>
      </p:sp>
      <p:sp>
        <p:nvSpPr>
          <p:cNvPr id="2332" name="Google Shape;2332;p1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cxnSp>
        <p:nvCxnSpPr>
          <p:cNvPr id="2333" name="Google Shape;2333;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2334" name="Google Shape;2334;p131"/>
          <p:cNvPicPr preferRelativeResize="0"/>
          <p:nvPr/>
        </p:nvPicPr>
        <p:blipFill>
          <a:blip r:embed="rId4">
            <a:alphaModFix/>
          </a:blip>
          <a:stretch>
            <a:fillRect/>
          </a:stretch>
        </p:blipFill>
        <p:spPr>
          <a:xfrm>
            <a:off x="7223775" y="190650"/>
            <a:ext cx="1811876" cy="970650"/>
          </a:xfrm>
          <a:prstGeom prst="rect">
            <a:avLst/>
          </a:prstGeom>
          <a:noFill/>
          <a:ln>
            <a:noFill/>
          </a:ln>
        </p:spPr>
      </p:pic>
      <p:sp>
        <p:nvSpPr>
          <p:cNvPr id="2335" name="Google Shape;2335;p131"/>
          <p:cNvSpPr txBox="1"/>
          <p:nvPr/>
        </p:nvSpPr>
        <p:spPr>
          <a:xfrm>
            <a:off x="1440050" y="3166350"/>
            <a:ext cx="14829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Source</a:t>
            </a:r>
            <a:endParaRPr sz="1800">
              <a:solidFill>
                <a:srgbClr val="FFFFFF"/>
              </a:solidFill>
              <a:latin typeface="Roboto Medium"/>
              <a:ea typeface="Roboto Medium"/>
              <a:cs typeface="Roboto Medium"/>
              <a:sym typeface="Roboto Medium"/>
            </a:endParaRPr>
          </a:p>
        </p:txBody>
      </p:sp>
      <p:sp>
        <p:nvSpPr>
          <p:cNvPr id="2336" name="Google Shape;2336;p131"/>
          <p:cNvSpPr txBox="1"/>
          <p:nvPr/>
        </p:nvSpPr>
        <p:spPr>
          <a:xfrm>
            <a:off x="6222200" y="3166350"/>
            <a:ext cx="14829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Destination</a:t>
            </a:r>
            <a:endParaRPr sz="1800">
              <a:solidFill>
                <a:srgbClr val="FFFFFF"/>
              </a:solidFill>
              <a:latin typeface="Roboto Medium"/>
              <a:ea typeface="Roboto Medium"/>
              <a:cs typeface="Roboto Medium"/>
              <a:sym typeface="Roboto Medium"/>
            </a:endParaRPr>
          </a:p>
        </p:txBody>
      </p:sp>
      <p:cxnSp>
        <p:nvCxnSpPr>
          <p:cNvPr id="2337" name="Google Shape;2337;p131"/>
          <p:cNvCxnSpPr/>
          <p:nvPr/>
        </p:nvCxnSpPr>
        <p:spPr>
          <a:xfrm>
            <a:off x="3245400" y="3158475"/>
            <a:ext cx="2600700" cy="0"/>
          </a:xfrm>
          <a:prstGeom prst="straightConnector1">
            <a:avLst/>
          </a:prstGeom>
          <a:noFill/>
          <a:ln cap="flat" cmpd="sng" w="9525">
            <a:solidFill>
              <a:srgbClr val="484B4D"/>
            </a:solidFill>
            <a:prstDash val="solid"/>
            <a:round/>
            <a:headEnd len="med" w="med" type="none"/>
            <a:tailEnd len="med" w="med" type="triangle"/>
          </a:ln>
        </p:spPr>
      </p:cxnSp>
      <p:cxnSp>
        <p:nvCxnSpPr>
          <p:cNvPr id="2338" name="Google Shape;2338;p131"/>
          <p:cNvCxnSpPr/>
          <p:nvPr/>
        </p:nvCxnSpPr>
        <p:spPr>
          <a:xfrm rot="10800000">
            <a:off x="3245480" y="3491634"/>
            <a:ext cx="2600700" cy="0"/>
          </a:xfrm>
          <a:prstGeom prst="straightConnector1">
            <a:avLst/>
          </a:prstGeom>
          <a:noFill/>
          <a:ln cap="flat" cmpd="sng" w="9525">
            <a:solidFill>
              <a:srgbClr val="484B4D"/>
            </a:solidFill>
            <a:prstDash val="solid"/>
            <a:round/>
            <a:headEnd len="med" w="med" type="none"/>
            <a:tailEnd len="med" w="med" type="triangle"/>
          </a:ln>
        </p:spPr>
      </p:cxnSp>
      <p:cxnSp>
        <p:nvCxnSpPr>
          <p:cNvPr id="2339" name="Google Shape;2339;p131"/>
          <p:cNvCxnSpPr/>
          <p:nvPr/>
        </p:nvCxnSpPr>
        <p:spPr>
          <a:xfrm>
            <a:off x="3245400" y="3824750"/>
            <a:ext cx="2600700" cy="0"/>
          </a:xfrm>
          <a:prstGeom prst="straightConnector1">
            <a:avLst/>
          </a:prstGeom>
          <a:noFill/>
          <a:ln cap="flat" cmpd="sng" w="9525">
            <a:solidFill>
              <a:srgbClr val="484B4D"/>
            </a:solidFill>
            <a:prstDash val="solid"/>
            <a:round/>
            <a:headEnd len="med" w="med" type="none"/>
            <a:tailEnd len="med" w="med" type="triangle"/>
          </a:ln>
        </p:spPr>
      </p:cxnSp>
      <p:sp>
        <p:nvSpPr>
          <p:cNvPr id="2340" name="Google Shape;2340;p131"/>
          <p:cNvSpPr/>
          <p:nvPr/>
        </p:nvSpPr>
        <p:spPr>
          <a:xfrm>
            <a:off x="3804300" y="3014425"/>
            <a:ext cx="1482900" cy="247200"/>
          </a:xfrm>
          <a:prstGeom prst="roundRect">
            <a:avLst>
              <a:gd fmla="val 16667" name="adj"/>
            </a:avLst>
          </a:prstGeom>
          <a:solidFill>
            <a:srgbClr val="B1E1EE"/>
          </a:solidFill>
          <a:ln>
            <a:noFill/>
          </a:ln>
        </p:spPr>
        <p:txBody>
          <a:bodyPr anchorCtr="0" anchor="ctr" bIns="0" lIns="91425" spcFirstLastPara="1" rIns="91425" wrap="square" tIns="45700">
            <a:noAutofit/>
          </a:bodyPr>
          <a:lstStyle/>
          <a:p>
            <a:pPr indent="0" lvl="0" marL="0" rtl="0" algn="ctr">
              <a:spcBef>
                <a:spcPts val="0"/>
              </a:spcBef>
              <a:spcAft>
                <a:spcPts val="500"/>
              </a:spcAft>
              <a:buNone/>
            </a:pPr>
            <a:r>
              <a:rPr lang="en" sz="1200">
                <a:solidFill>
                  <a:schemeClr val="dk1"/>
                </a:solidFill>
                <a:latin typeface="Roboto Medium"/>
                <a:ea typeface="Roboto Medium"/>
                <a:cs typeface="Roboto Medium"/>
                <a:sym typeface="Roboto Medium"/>
              </a:rPr>
              <a:t>SYN + Port (n)</a:t>
            </a:r>
            <a:endParaRPr sz="1200">
              <a:latin typeface="Roboto Medium"/>
              <a:ea typeface="Roboto Medium"/>
              <a:cs typeface="Roboto Medium"/>
              <a:sym typeface="Roboto Medium"/>
            </a:endParaRPr>
          </a:p>
        </p:txBody>
      </p:sp>
      <p:sp>
        <p:nvSpPr>
          <p:cNvPr id="2341" name="Google Shape;2341;p131"/>
          <p:cNvSpPr/>
          <p:nvPr/>
        </p:nvSpPr>
        <p:spPr>
          <a:xfrm>
            <a:off x="3804300" y="3347575"/>
            <a:ext cx="1482900" cy="247200"/>
          </a:xfrm>
          <a:prstGeom prst="roundRect">
            <a:avLst>
              <a:gd fmla="val 16667" name="adj"/>
            </a:avLst>
          </a:prstGeom>
          <a:solidFill>
            <a:srgbClr val="B1E1EE"/>
          </a:solidFill>
          <a:ln>
            <a:noFill/>
          </a:ln>
        </p:spPr>
        <p:txBody>
          <a:bodyPr anchorCtr="0" anchor="ctr" bIns="0" lIns="91425" spcFirstLastPara="1" rIns="91425" wrap="square" tIns="45700">
            <a:noAutofit/>
          </a:bodyPr>
          <a:lstStyle/>
          <a:p>
            <a:pPr indent="0" lvl="0" marL="0" rtl="0" algn="ctr">
              <a:spcBef>
                <a:spcPts val="0"/>
              </a:spcBef>
              <a:spcAft>
                <a:spcPts val="500"/>
              </a:spcAft>
              <a:buNone/>
            </a:pPr>
            <a:r>
              <a:rPr lang="en" sz="1200">
                <a:solidFill>
                  <a:schemeClr val="dk1"/>
                </a:solidFill>
                <a:latin typeface="Roboto Medium"/>
                <a:ea typeface="Roboto Medium"/>
                <a:cs typeface="Roboto Medium"/>
                <a:sym typeface="Roboto Medium"/>
              </a:rPr>
              <a:t>SYN/ACK</a:t>
            </a:r>
            <a:endParaRPr sz="1200">
              <a:latin typeface="Roboto Medium"/>
              <a:ea typeface="Roboto Medium"/>
              <a:cs typeface="Roboto Medium"/>
              <a:sym typeface="Roboto Medium"/>
            </a:endParaRPr>
          </a:p>
        </p:txBody>
      </p:sp>
      <p:sp>
        <p:nvSpPr>
          <p:cNvPr id="2342" name="Google Shape;2342;p131"/>
          <p:cNvSpPr/>
          <p:nvPr/>
        </p:nvSpPr>
        <p:spPr>
          <a:xfrm>
            <a:off x="3804300" y="3691450"/>
            <a:ext cx="1482900" cy="247200"/>
          </a:xfrm>
          <a:prstGeom prst="roundRect">
            <a:avLst>
              <a:gd fmla="val 16667" name="adj"/>
            </a:avLst>
          </a:prstGeom>
          <a:solidFill>
            <a:srgbClr val="B1E1EE"/>
          </a:solidFill>
          <a:ln>
            <a:noFill/>
          </a:ln>
        </p:spPr>
        <p:txBody>
          <a:bodyPr anchorCtr="0" anchor="ctr" bIns="0" lIns="91425" spcFirstLastPara="1" rIns="91425" wrap="square" tIns="45700">
            <a:noAutofit/>
          </a:bodyPr>
          <a:lstStyle/>
          <a:p>
            <a:pPr indent="0" lvl="0" marL="0" rtl="0" algn="ctr">
              <a:spcBef>
                <a:spcPts val="0"/>
              </a:spcBef>
              <a:spcAft>
                <a:spcPts val="500"/>
              </a:spcAft>
              <a:buNone/>
            </a:pPr>
            <a:r>
              <a:rPr lang="en" sz="1200">
                <a:solidFill>
                  <a:schemeClr val="dk1"/>
                </a:solidFill>
                <a:latin typeface="Roboto Medium"/>
                <a:ea typeface="Roboto Medium"/>
                <a:cs typeface="Roboto Medium"/>
                <a:sym typeface="Roboto Medium"/>
              </a:rPr>
              <a:t>RST</a:t>
            </a:r>
            <a:endParaRPr sz="1200">
              <a:latin typeface="Roboto Medium"/>
              <a:ea typeface="Roboto Medium"/>
              <a:cs typeface="Roboto Medium"/>
              <a:sym typeface="Robo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CA8"/>
        </a:solidFill>
      </p:bgPr>
    </p:bg>
    <p:spTree>
      <p:nvGrpSpPr>
        <p:cNvPr id="2346" name="Shape 2346"/>
        <p:cNvGrpSpPr/>
        <p:nvPr/>
      </p:nvGrpSpPr>
      <p:grpSpPr>
        <a:xfrm>
          <a:off x="0" y="0"/>
          <a:ext cx="0" cy="0"/>
          <a:chOff x="0" y="0"/>
          <a:chExt cx="0" cy="0"/>
        </a:xfrm>
      </p:grpSpPr>
      <p:sp>
        <p:nvSpPr>
          <p:cNvPr id="2347" name="Google Shape;2347;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Nmap Review: Port Scanning</a:t>
            </a:r>
            <a:endParaRPr>
              <a:solidFill>
                <a:srgbClr val="FFFFFF"/>
              </a:solidFill>
            </a:endParaRPr>
          </a:p>
        </p:txBody>
      </p:sp>
      <p:sp>
        <p:nvSpPr>
          <p:cNvPr id="2348" name="Google Shape;2348;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1200"/>
              </a:spcAft>
              <a:buNone/>
            </a:pPr>
            <a:r>
              <a:rPr lang="en" sz="1900">
                <a:solidFill>
                  <a:srgbClr val="FFFFFF"/>
                </a:solidFill>
              </a:rPr>
              <a:t>Port scan </a:t>
            </a:r>
            <a:r>
              <a:rPr lang="en" sz="1900">
                <a:solidFill>
                  <a:srgbClr val="FFFFFF"/>
                </a:solidFill>
              </a:rPr>
              <a:t>examples</a:t>
            </a:r>
            <a:r>
              <a:rPr lang="en" sz="1900">
                <a:solidFill>
                  <a:srgbClr val="FFFFFF"/>
                </a:solidFill>
              </a:rPr>
              <a:t>: </a:t>
            </a:r>
            <a:endParaRPr sz="2300">
              <a:solidFill>
                <a:srgbClr val="FFFFFF"/>
              </a:solidFill>
            </a:endParaRPr>
          </a:p>
        </p:txBody>
      </p:sp>
      <p:sp>
        <p:nvSpPr>
          <p:cNvPr id="2349" name="Google Shape;2349;p1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350" name="Google Shape;2350;p132"/>
          <p:cNvSpPr/>
          <p:nvPr/>
        </p:nvSpPr>
        <p:spPr>
          <a:xfrm>
            <a:off x="482775" y="1371650"/>
            <a:ext cx="3369900" cy="533700"/>
          </a:xfrm>
          <a:prstGeom prst="roundRect">
            <a:avLst>
              <a:gd fmla="val 10369" name="adj"/>
            </a:avLst>
          </a:prstGeom>
          <a:solidFill>
            <a:srgbClr val="CAFBFC"/>
          </a:solidFill>
          <a:ln cap="flat" cmpd="sng" w="28575">
            <a:solidFill>
              <a:srgbClr val="5ACA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Inconsolata"/>
                <a:ea typeface="Inconsolata"/>
                <a:cs typeface="Inconsolata"/>
                <a:sym typeface="Inconsolata"/>
              </a:rPr>
              <a:t>nmap -sS -p 445 192.168.12.50 </a:t>
            </a:r>
            <a:endParaRPr sz="1200">
              <a:latin typeface="Inconsolata"/>
              <a:ea typeface="Inconsolata"/>
              <a:cs typeface="Inconsolata"/>
              <a:sym typeface="Inconsolata"/>
            </a:endParaRPr>
          </a:p>
        </p:txBody>
      </p:sp>
      <p:cxnSp>
        <p:nvCxnSpPr>
          <p:cNvPr id="2351" name="Google Shape;2351;p132"/>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2352" name="Google Shape;2352;p132"/>
          <p:cNvSpPr txBox="1"/>
          <p:nvPr/>
        </p:nvSpPr>
        <p:spPr>
          <a:xfrm>
            <a:off x="4010525" y="1456100"/>
            <a:ext cx="2547600" cy="364800"/>
          </a:xfrm>
          <a:prstGeom prst="rect">
            <a:avLst/>
          </a:prstGeom>
          <a:noFill/>
          <a:ln>
            <a:noFill/>
          </a:ln>
        </p:spPr>
        <p:txBody>
          <a:bodyPr anchorCtr="0" anchor="t" bIns="0" lIns="0" spcFirstLastPara="1" rIns="0" wrap="square" tIns="0">
            <a:noAutofit/>
          </a:bodyPr>
          <a:lstStyle/>
          <a:p>
            <a:pPr indent="0" lvl="0" marL="0" marR="137610" rtl="0" algn="r">
              <a:lnSpc>
                <a:spcPct val="100000"/>
              </a:lnSpc>
              <a:spcBef>
                <a:spcPts val="0"/>
              </a:spcBef>
              <a:spcAft>
                <a:spcPts val="0"/>
              </a:spcAft>
              <a:buNone/>
            </a:pPr>
            <a:r>
              <a:rPr lang="en">
                <a:solidFill>
                  <a:srgbClr val="FFFFFF"/>
                </a:solidFill>
                <a:latin typeface="Roboto Light"/>
                <a:ea typeface="Roboto Light"/>
                <a:cs typeface="Roboto Light"/>
                <a:sym typeface="Roboto Light"/>
              </a:rPr>
              <a:t>performs a </a:t>
            </a:r>
            <a:r>
              <a:rPr b="1" lang="en">
                <a:solidFill>
                  <a:srgbClr val="FFC80B"/>
                </a:solidFill>
                <a:latin typeface="Roboto"/>
                <a:ea typeface="Roboto"/>
                <a:cs typeface="Roboto"/>
                <a:sym typeface="Roboto"/>
              </a:rPr>
              <a:t>SYN scan</a:t>
            </a:r>
            <a:r>
              <a:rPr lang="en">
                <a:solidFill>
                  <a:srgbClr val="FFFFFF"/>
                </a:solidFill>
                <a:latin typeface="Roboto"/>
                <a:ea typeface="Roboto"/>
                <a:cs typeface="Roboto"/>
                <a:sym typeface="Roboto"/>
              </a:rPr>
              <a:t> </a:t>
            </a:r>
            <a:r>
              <a:rPr lang="en">
                <a:solidFill>
                  <a:srgbClr val="FFFFFF"/>
                </a:solidFill>
                <a:latin typeface="Roboto Light"/>
                <a:ea typeface="Roboto Light"/>
                <a:cs typeface="Roboto Light"/>
                <a:sym typeface="Roboto Light"/>
              </a:rPr>
              <a:t>against port </a:t>
            </a:r>
            <a:r>
              <a:rPr lang="en" sz="1500">
                <a:solidFill>
                  <a:srgbClr val="FFFFFF"/>
                </a:solidFill>
                <a:latin typeface="Inconsolata"/>
                <a:ea typeface="Inconsolata"/>
                <a:cs typeface="Inconsolata"/>
                <a:sym typeface="Inconsolata"/>
              </a:rPr>
              <a:t>445</a:t>
            </a:r>
            <a:r>
              <a:rPr lang="en">
                <a:solidFill>
                  <a:srgbClr val="FFFFFF"/>
                </a:solidFill>
                <a:latin typeface="Roboto Light"/>
                <a:ea typeface="Roboto Light"/>
                <a:cs typeface="Roboto Light"/>
                <a:sym typeface="Roboto Light"/>
              </a:rPr>
              <a:t> on </a:t>
            </a:r>
            <a:endParaRPr>
              <a:solidFill>
                <a:srgbClr val="FFFFFF"/>
              </a:solidFill>
              <a:latin typeface="Roboto Light"/>
              <a:ea typeface="Roboto Light"/>
              <a:cs typeface="Roboto Light"/>
              <a:sym typeface="Roboto Light"/>
            </a:endParaRPr>
          </a:p>
        </p:txBody>
      </p:sp>
      <p:sp>
        <p:nvSpPr>
          <p:cNvPr id="2353" name="Google Shape;2353;p132"/>
          <p:cNvSpPr/>
          <p:nvPr/>
        </p:nvSpPr>
        <p:spPr>
          <a:xfrm>
            <a:off x="6558125" y="1371650"/>
            <a:ext cx="2007000" cy="533700"/>
          </a:xfrm>
          <a:prstGeom prst="roundRect">
            <a:avLst>
              <a:gd fmla="val 10369" name="adj"/>
            </a:avLst>
          </a:prstGeom>
          <a:solidFill>
            <a:srgbClr val="CAFBFC"/>
          </a:solidFill>
          <a:ln cap="flat" cmpd="sng" w="28575">
            <a:solidFill>
              <a:srgbClr val="5ACA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Inconsolata"/>
                <a:ea typeface="Inconsolata"/>
                <a:cs typeface="Inconsolata"/>
                <a:sym typeface="Inconsolata"/>
              </a:rPr>
              <a:t>192.169.12.50.</a:t>
            </a:r>
            <a:endParaRPr sz="1200">
              <a:latin typeface="Inconsolata"/>
              <a:ea typeface="Inconsolata"/>
              <a:cs typeface="Inconsolata"/>
              <a:sym typeface="Inconsolata"/>
            </a:endParaRPr>
          </a:p>
        </p:txBody>
      </p:sp>
      <p:sp>
        <p:nvSpPr>
          <p:cNvPr id="2354" name="Google Shape;2354;p132"/>
          <p:cNvSpPr/>
          <p:nvPr/>
        </p:nvSpPr>
        <p:spPr>
          <a:xfrm>
            <a:off x="482775" y="2242825"/>
            <a:ext cx="3369900" cy="533700"/>
          </a:xfrm>
          <a:prstGeom prst="roundRect">
            <a:avLst>
              <a:gd fmla="val 10369" name="adj"/>
            </a:avLst>
          </a:prstGeom>
          <a:solidFill>
            <a:srgbClr val="CAFBFC"/>
          </a:solidFill>
          <a:ln cap="flat" cmpd="sng" w="28575">
            <a:solidFill>
              <a:srgbClr val="5ACA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Inconsolata"/>
                <a:ea typeface="Inconsolata"/>
                <a:cs typeface="Inconsolata"/>
                <a:sym typeface="Inconsolata"/>
              </a:rPr>
              <a:t>nmap -sT -p 445 192.168.12.50</a:t>
            </a:r>
            <a:endParaRPr sz="1200">
              <a:latin typeface="Inconsolata"/>
              <a:ea typeface="Inconsolata"/>
              <a:cs typeface="Inconsolata"/>
              <a:sym typeface="Inconsolata"/>
            </a:endParaRPr>
          </a:p>
        </p:txBody>
      </p:sp>
      <p:sp>
        <p:nvSpPr>
          <p:cNvPr id="2355" name="Google Shape;2355;p132"/>
          <p:cNvSpPr txBox="1"/>
          <p:nvPr/>
        </p:nvSpPr>
        <p:spPr>
          <a:xfrm>
            <a:off x="4010525" y="2327275"/>
            <a:ext cx="2547600" cy="364800"/>
          </a:xfrm>
          <a:prstGeom prst="rect">
            <a:avLst/>
          </a:prstGeom>
          <a:noFill/>
          <a:ln>
            <a:noFill/>
          </a:ln>
        </p:spPr>
        <p:txBody>
          <a:bodyPr anchorCtr="0" anchor="t" bIns="0" lIns="0" spcFirstLastPara="1" rIns="0" wrap="square" tIns="0">
            <a:noAutofit/>
          </a:bodyPr>
          <a:lstStyle/>
          <a:p>
            <a:pPr indent="0" lvl="0" marL="0" marR="137610" rtl="0" algn="r">
              <a:lnSpc>
                <a:spcPct val="100000"/>
              </a:lnSpc>
              <a:spcBef>
                <a:spcPts val="0"/>
              </a:spcBef>
              <a:spcAft>
                <a:spcPts val="0"/>
              </a:spcAft>
              <a:buNone/>
            </a:pPr>
            <a:r>
              <a:rPr lang="en">
                <a:solidFill>
                  <a:srgbClr val="FFFFFF"/>
                </a:solidFill>
                <a:latin typeface="Roboto Light"/>
                <a:ea typeface="Roboto Light"/>
                <a:cs typeface="Roboto Light"/>
                <a:sym typeface="Roboto Light"/>
              </a:rPr>
              <a:t>performs a</a:t>
            </a:r>
            <a:r>
              <a:rPr lang="en">
                <a:solidFill>
                  <a:srgbClr val="FFFFFF"/>
                </a:solidFill>
                <a:latin typeface="Roboto"/>
                <a:ea typeface="Roboto"/>
                <a:cs typeface="Roboto"/>
                <a:sym typeface="Roboto"/>
              </a:rPr>
              <a:t> </a:t>
            </a:r>
            <a:r>
              <a:rPr b="1" lang="en">
                <a:solidFill>
                  <a:srgbClr val="FFC80B"/>
                </a:solidFill>
                <a:latin typeface="Roboto"/>
                <a:ea typeface="Roboto"/>
                <a:cs typeface="Roboto"/>
                <a:sym typeface="Roboto"/>
              </a:rPr>
              <a:t>TCP connect scan</a:t>
            </a:r>
            <a:r>
              <a:rPr lang="en">
                <a:solidFill>
                  <a:srgbClr val="FFFFFF"/>
                </a:solidFill>
                <a:latin typeface="Roboto"/>
                <a:ea typeface="Roboto"/>
                <a:cs typeface="Roboto"/>
                <a:sym typeface="Roboto"/>
              </a:rPr>
              <a:t> </a:t>
            </a:r>
            <a:r>
              <a:rPr lang="en">
                <a:solidFill>
                  <a:srgbClr val="FFFFFF"/>
                </a:solidFill>
                <a:latin typeface="Roboto Light"/>
                <a:ea typeface="Roboto Light"/>
                <a:cs typeface="Roboto Light"/>
                <a:sym typeface="Roboto Light"/>
              </a:rPr>
              <a:t>against port </a:t>
            </a:r>
            <a:r>
              <a:rPr lang="en" sz="1500">
                <a:solidFill>
                  <a:srgbClr val="FFFFFF"/>
                </a:solidFill>
                <a:latin typeface="Inconsolata"/>
                <a:ea typeface="Inconsolata"/>
                <a:cs typeface="Inconsolata"/>
                <a:sym typeface="Inconsolata"/>
              </a:rPr>
              <a:t>445</a:t>
            </a:r>
            <a:r>
              <a:rPr lang="en">
                <a:solidFill>
                  <a:srgbClr val="FFFFFF"/>
                </a:solidFill>
                <a:latin typeface="Roboto Light"/>
                <a:ea typeface="Roboto Light"/>
                <a:cs typeface="Roboto Light"/>
                <a:sym typeface="Roboto Light"/>
              </a:rPr>
              <a:t> on </a:t>
            </a:r>
            <a:endParaRPr>
              <a:solidFill>
                <a:srgbClr val="FFFFFF"/>
              </a:solidFill>
              <a:latin typeface="Roboto Light"/>
              <a:ea typeface="Roboto Light"/>
              <a:cs typeface="Roboto Light"/>
              <a:sym typeface="Roboto Light"/>
            </a:endParaRPr>
          </a:p>
        </p:txBody>
      </p:sp>
      <p:sp>
        <p:nvSpPr>
          <p:cNvPr id="2356" name="Google Shape;2356;p132"/>
          <p:cNvSpPr/>
          <p:nvPr/>
        </p:nvSpPr>
        <p:spPr>
          <a:xfrm>
            <a:off x="6558125" y="2242825"/>
            <a:ext cx="2007000" cy="533700"/>
          </a:xfrm>
          <a:prstGeom prst="roundRect">
            <a:avLst>
              <a:gd fmla="val 10369" name="adj"/>
            </a:avLst>
          </a:prstGeom>
          <a:solidFill>
            <a:srgbClr val="CAFBFC"/>
          </a:solidFill>
          <a:ln cap="flat" cmpd="sng" w="28575">
            <a:solidFill>
              <a:srgbClr val="5ACA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Inconsolata"/>
                <a:ea typeface="Inconsolata"/>
                <a:cs typeface="Inconsolata"/>
                <a:sym typeface="Inconsolata"/>
              </a:rPr>
              <a:t>192.169.12.50.</a:t>
            </a:r>
            <a:endParaRPr sz="1200">
              <a:latin typeface="Inconsolata"/>
              <a:ea typeface="Inconsolata"/>
              <a:cs typeface="Inconsolata"/>
              <a:sym typeface="Inconsolata"/>
            </a:endParaRPr>
          </a:p>
        </p:txBody>
      </p:sp>
      <p:sp>
        <p:nvSpPr>
          <p:cNvPr id="2357" name="Google Shape;2357;p132"/>
          <p:cNvSpPr/>
          <p:nvPr/>
        </p:nvSpPr>
        <p:spPr>
          <a:xfrm>
            <a:off x="482775" y="3087775"/>
            <a:ext cx="3369900" cy="533700"/>
          </a:xfrm>
          <a:prstGeom prst="roundRect">
            <a:avLst>
              <a:gd fmla="val 10369" name="adj"/>
            </a:avLst>
          </a:prstGeom>
          <a:solidFill>
            <a:srgbClr val="CAFBFC"/>
          </a:solidFill>
          <a:ln cap="flat" cmpd="sng" w="28575">
            <a:solidFill>
              <a:srgbClr val="5ACA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Inconsolata"/>
                <a:ea typeface="Inconsolata"/>
                <a:cs typeface="Inconsolata"/>
                <a:sym typeface="Inconsolata"/>
              </a:rPr>
              <a:t>nmap -sU -p 53 192.168.12.50</a:t>
            </a:r>
            <a:endParaRPr sz="1200">
              <a:latin typeface="Inconsolata"/>
              <a:ea typeface="Inconsolata"/>
              <a:cs typeface="Inconsolata"/>
              <a:sym typeface="Inconsolata"/>
            </a:endParaRPr>
          </a:p>
        </p:txBody>
      </p:sp>
      <p:sp>
        <p:nvSpPr>
          <p:cNvPr id="2358" name="Google Shape;2358;p132"/>
          <p:cNvSpPr txBox="1"/>
          <p:nvPr/>
        </p:nvSpPr>
        <p:spPr>
          <a:xfrm>
            <a:off x="4010525" y="3172225"/>
            <a:ext cx="2547600" cy="364800"/>
          </a:xfrm>
          <a:prstGeom prst="rect">
            <a:avLst/>
          </a:prstGeom>
          <a:noFill/>
          <a:ln>
            <a:noFill/>
          </a:ln>
        </p:spPr>
        <p:txBody>
          <a:bodyPr anchorCtr="0" anchor="t" bIns="0" lIns="0" spcFirstLastPara="1" rIns="0" wrap="square" tIns="0">
            <a:noAutofit/>
          </a:bodyPr>
          <a:lstStyle/>
          <a:p>
            <a:pPr indent="0" lvl="0" marL="0" marR="137610" rtl="0" algn="r">
              <a:lnSpc>
                <a:spcPct val="100000"/>
              </a:lnSpc>
              <a:spcBef>
                <a:spcPts val="0"/>
              </a:spcBef>
              <a:spcAft>
                <a:spcPts val="0"/>
              </a:spcAft>
              <a:buNone/>
            </a:pPr>
            <a:r>
              <a:rPr lang="en">
                <a:solidFill>
                  <a:srgbClr val="FFFFFF"/>
                </a:solidFill>
                <a:latin typeface="Roboto Light"/>
                <a:ea typeface="Roboto Light"/>
                <a:cs typeface="Roboto Light"/>
                <a:sym typeface="Roboto Light"/>
              </a:rPr>
              <a:t>performs a </a:t>
            </a:r>
            <a:r>
              <a:rPr b="1" lang="en">
                <a:solidFill>
                  <a:srgbClr val="FFC80B"/>
                </a:solidFill>
                <a:latin typeface="Roboto"/>
                <a:ea typeface="Roboto"/>
                <a:cs typeface="Roboto"/>
                <a:sym typeface="Roboto"/>
              </a:rPr>
              <a:t>UDP scan</a:t>
            </a:r>
            <a:r>
              <a:rPr lang="en">
                <a:solidFill>
                  <a:srgbClr val="FFFFFF"/>
                </a:solidFill>
                <a:latin typeface="Roboto"/>
                <a:ea typeface="Roboto"/>
                <a:cs typeface="Roboto"/>
                <a:sym typeface="Roboto"/>
              </a:rPr>
              <a:t> </a:t>
            </a:r>
            <a:r>
              <a:rPr lang="en">
                <a:solidFill>
                  <a:srgbClr val="FFFFFF"/>
                </a:solidFill>
                <a:latin typeface="Roboto Light"/>
                <a:ea typeface="Roboto Light"/>
                <a:cs typeface="Roboto Light"/>
                <a:sym typeface="Roboto Light"/>
              </a:rPr>
              <a:t>of </a:t>
            </a: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port </a:t>
            </a:r>
            <a:r>
              <a:rPr lang="en" sz="1500">
                <a:solidFill>
                  <a:srgbClr val="FFFFFF"/>
                </a:solidFill>
                <a:latin typeface="Inconsolata"/>
                <a:ea typeface="Inconsolata"/>
                <a:cs typeface="Inconsolata"/>
                <a:sym typeface="Inconsolata"/>
              </a:rPr>
              <a:t>53</a:t>
            </a:r>
            <a:r>
              <a:rPr lang="en">
                <a:solidFill>
                  <a:srgbClr val="FFFFFF"/>
                </a:solidFill>
                <a:latin typeface="Roboto Light"/>
                <a:ea typeface="Roboto Light"/>
                <a:cs typeface="Roboto Light"/>
                <a:sym typeface="Roboto Light"/>
              </a:rPr>
              <a:t> on</a:t>
            </a:r>
            <a:endParaRPr>
              <a:solidFill>
                <a:srgbClr val="FFFFFF"/>
              </a:solidFill>
              <a:latin typeface="Roboto Light"/>
              <a:ea typeface="Roboto Light"/>
              <a:cs typeface="Roboto Light"/>
              <a:sym typeface="Roboto Light"/>
            </a:endParaRPr>
          </a:p>
        </p:txBody>
      </p:sp>
      <p:sp>
        <p:nvSpPr>
          <p:cNvPr id="2359" name="Google Shape;2359;p132"/>
          <p:cNvSpPr/>
          <p:nvPr/>
        </p:nvSpPr>
        <p:spPr>
          <a:xfrm>
            <a:off x="6558125" y="3087775"/>
            <a:ext cx="2007000" cy="533700"/>
          </a:xfrm>
          <a:prstGeom prst="roundRect">
            <a:avLst>
              <a:gd fmla="val 10369" name="adj"/>
            </a:avLst>
          </a:prstGeom>
          <a:solidFill>
            <a:srgbClr val="CAFBFC"/>
          </a:solidFill>
          <a:ln cap="flat" cmpd="sng" w="28575">
            <a:solidFill>
              <a:srgbClr val="5ACA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Inconsolata"/>
                <a:ea typeface="Inconsolata"/>
                <a:cs typeface="Inconsolata"/>
                <a:sym typeface="Inconsolata"/>
              </a:rPr>
              <a:t>192.168.12.50.</a:t>
            </a:r>
            <a:endParaRPr sz="1600">
              <a:latin typeface="Inconsolata"/>
              <a:ea typeface="Inconsolata"/>
              <a:cs typeface="Inconsolata"/>
              <a:sym typeface="Inconsolata"/>
            </a:endParaRPr>
          </a:p>
        </p:txBody>
      </p:sp>
      <p:sp>
        <p:nvSpPr>
          <p:cNvPr id="2360" name="Google Shape;2360;p132"/>
          <p:cNvSpPr/>
          <p:nvPr/>
        </p:nvSpPr>
        <p:spPr>
          <a:xfrm>
            <a:off x="482775" y="3958950"/>
            <a:ext cx="4112400" cy="533700"/>
          </a:xfrm>
          <a:prstGeom prst="roundRect">
            <a:avLst>
              <a:gd fmla="val 10369" name="adj"/>
            </a:avLst>
          </a:prstGeom>
          <a:solidFill>
            <a:srgbClr val="CAFBFC"/>
          </a:solidFill>
          <a:ln cap="flat" cmpd="sng" w="28575">
            <a:solidFill>
              <a:srgbClr val="5ACA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Inconsolata"/>
                <a:ea typeface="Inconsolata"/>
                <a:cs typeface="Inconsolata"/>
                <a:sym typeface="Inconsolata"/>
              </a:rPr>
              <a:t>nmap -sS -p U:53,T:53 192.168.12.50</a:t>
            </a:r>
            <a:endParaRPr sz="1200">
              <a:latin typeface="Inconsolata"/>
              <a:ea typeface="Inconsolata"/>
              <a:cs typeface="Inconsolata"/>
              <a:sym typeface="Inconsolata"/>
            </a:endParaRPr>
          </a:p>
        </p:txBody>
      </p:sp>
      <p:sp>
        <p:nvSpPr>
          <p:cNvPr id="2361" name="Google Shape;2361;p132"/>
          <p:cNvSpPr txBox="1"/>
          <p:nvPr/>
        </p:nvSpPr>
        <p:spPr>
          <a:xfrm>
            <a:off x="4761800" y="4043400"/>
            <a:ext cx="3083100" cy="599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rgbClr val="FFFFFF"/>
                </a:solidFill>
                <a:latin typeface="Roboto Light"/>
                <a:ea typeface="Roboto Light"/>
                <a:cs typeface="Roboto Light"/>
                <a:sym typeface="Roboto Light"/>
              </a:rPr>
              <a:t>scans</a:t>
            </a:r>
            <a:r>
              <a:rPr lang="en">
                <a:solidFill>
                  <a:srgbClr val="FFFFFF"/>
                </a:solidFill>
                <a:latin typeface="Roboto"/>
                <a:ea typeface="Roboto"/>
                <a:cs typeface="Roboto"/>
                <a:sym typeface="Roboto"/>
              </a:rPr>
              <a:t> </a:t>
            </a:r>
            <a:r>
              <a:rPr b="1" lang="en">
                <a:solidFill>
                  <a:srgbClr val="FFC80B"/>
                </a:solidFill>
                <a:latin typeface="Roboto"/>
                <a:ea typeface="Roboto"/>
                <a:cs typeface="Roboto"/>
                <a:sym typeface="Roboto"/>
              </a:rPr>
              <a:t>UDP </a:t>
            </a:r>
            <a:r>
              <a:rPr lang="en">
                <a:solidFill>
                  <a:srgbClr val="FFFFFF"/>
                </a:solidFill>
                <a:latin typeface="Roboto Light"/>
                <a:ea typeface="Roboto Light"/>
                <a:cs typeface="Roboto Light"/>
                <a:sym typeface="Roboto Light"/>
              </a:rPr>
              <a:t>port </a:t>
            </a:r>
            <a:r>
              <a:rPr lang="en" sz="1500">
                <a:solidFill>
                  <a:srgbClr val="FFFFFF"/>
                </a:solidFill>
                <a:latin typeface="Inconsolata"/>
                <a:ea typeface="Inconsolata"/>
                <a:cs typeface="Inconsolata"/>
                <a:sym typeface="Inconsolata"/>
              </a:rPr>
              <a:t>53</a:t>
            </a:r>
            <a:r>
              <a:rPr lang="en">
                <a:solidFill>
                  <a:srgbClr val="FFFFFF"/>
                </a:solidFill>
                <a:latin typeface="Roboto"/>
                <a:ea typeface="Roboto"/>
                <a:cs typeface="Roboto"/>
                <a:sym typeface="Roboto"/>
              </a:rPr>
              <a:t> </a:t>
            </a:r>
            <a:r>
              <a:rPr lang="en">
                <a:solidFill>
                  <a:srgbClr val="FFFFFF"/>
                </a:solidFill>
                <a:latin typeface="Roboto Light"/>
                <a:ea typeface="Roboto Light"/>
                <a:cs typeface="Roboto Light"/>
                <a:sym typeface="Roboto Light"/>
              </a:rPr>
              <a:t>and </a:t>
            </a:r>
            <a:r>
              <a:rPr b="1" lang="en">
                <a:solidFill>
                  <a:srgbClr val="FFC80B"/>
                </a:solidFill>
                <a:latin typeface="Roboto"/>
                <a:ea typeface="Roboto"/>
                <a:cs typeface="Roboto"/>
                <a:sym typeface="Roboto"/>
              </a:rPr>
              <a:t>TCP </a:t>
            </a:r>
            <a:r>
              <a:rPr lang="en">
                <a:solidFill>
                  <a:srgbClr val="FFFFFF"/>
                </a:solidFill>
                <a:latin typeface="Roboto Light"/>
                <a:ea typeface="Roboto Light"/>
                <a:cs typeface="Roboto Light"/>
                <a:sym typeface="Roboto Light"/>
              </a:rPr>
              <a:t>port </a:t>
            </a:r>
            <a:r>
              <a:rPr lang="en" sz="1500">
                <a:solidFill>
                  <a:srgbClr val="FFFFFF"/>
                </a:solidFill>
                <a:latin typeface="Inconsolata"/>
                <a:ea typeface="Inconsolata"/>
                <a:cs typeface="Inconsolata"/>
                <a:sym typeface="Inconsolata"/>
              </a:rPr>
              <a:t>53</a:t>
            </a:r>
            <a:r>
              <a:rPr lang="en">
                <a:solidFill>
                  <a:srgbClr val="FFFFFF"/>
                </a:solidFill>
                <a:latin typeface="Roboto"/>
                <a:ea typeface="Roboto"/>
                <a:cs typeface="Roboto"/>
                <a:sym typeface="Roboto"/>
              </a:rPr>
              <a:t>. </a:t>
            </a:r>
            <a:br>
              <a:rPr lang="en">
                <a:solidFill>
                  <a:srgbClr val="FFFFFF"/>
                </a:solidFill>
                <a:latin typeface="Roboto"/>
                <a:ea typeface="Roboto"/>
                <a:cs typeface="Roboto"/>
                <a:sym typeface="Roboto"/>
              </a:rPr>
            </a:br>
            <a:r>
              <a:rPr lang="en">
                <a:solidFill>
                  <a:srgbClr val="FFFFFF"/>
                </a:solidFill>
                <a:latin typeface="Roboto Light"/>
                <a:ea typeface="Roboto Light"/>
                <a:cs typeface="Roboto Light"/>
                <a:sym typeface="Roboto Light"/>
              </a:rPr>
              <a:t>Use a </a:t>
            </a:r>
            <a:r>
              <a:rPr b="1" lang="en">
                <a:solidFill>
                  <a:srgbClr val="FFC80B"/>
                </a:solidFill>
                <a:latin typeface="Roboto"/>
                <a:ea typeface="Roboto"/>
                <a:cs typeface="Roboto"/>
                <a:sym typeface="Roboto"/>
              </a:rPr>
              <a:t>SYN scan</a:t>
            </a:r>
            <a:r>
              <a:rPr lang="en">
                <a:solidFill>
                  <a:srgbClr val="FFFFFF"/>
                </a:solidFill>
                <a:latin typeface="Roboto"/>
                <a:ea typeface="Roboto"/>
                <a:cs typeface="Roboto"/>
                <a:sym typeface="Roboto"/>
              </a:rPr>
              <a:t> </a:t>
            </a:r>
            <a:r>
              <a:rPr lang="en">
                <a:solidFill>
                  <a:srgbClr val="FFFFFF"/>
                </a:solidFill>
                <a:latin typeface="Roboto Light"/>
                <a:ea typeface="Roboto Light"/>
                <a:cs typeface="Roboto Light"/>
                <a:sym typeface="Roboto Light"/>
              </a:rPr>
              <a:t>on the</a:t>
            </a:r>
            <a:r>
              <a:rPr lang="en">
                <a:solidFill>
                  <a:srgbClr val="FFFFFF"/>
                </a:solidFill>
                <a:latin typeface="Roboto"/>
                <a:ea typeface="Roboto"/>
                <a:cs typeface="Roboto"/>
                <a:sym typeface="Roboto"/>
              </a:rPr>
              <a:t> </a:t>
            </a:r>
            <a:r>
              <a:rPr b="1" lang="en">
                <a:solidFill>
                  <a:srgbClr val="FFC80B"/>
                </a:solidFill>
                <a:latin typeface="Roboto"/>
                <a:ea typeface="Roboto"/>
                <a:cs typeface="Roboto"/>
                <a:sym typeface="Roboto"/>
              </a:rPr>
              <a:t>TCP </a:t>
            </a:r>
            <a:r>
              <a:rPr lang="en">
                <a:solidFill>
                  <a:srgbClr val="FFFFFF"/>
                </a:solidFill>
                <a:latin typeface="Roboto Light"/>
                <a:ea typeface="Roboto Light"/>
                <a:cs typeface="Roboto Light"/>
                <a:sym typeface="Roboto Light"/>
              </a:rPr>
              <a:t>port</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pic>
        <p:nvPicPr>
          <p:cNvPr id="2362" name="Google Shape;2362;p132"/>
          <p:cNvPicPr preferRelativeResize="0"/>
          <p:nvPr/>
        </p:nvPicPr>
        <p:blipFill>
          <a:blip r:embed="rId3">
            <a:alphaModFix/>
          </a:blip>
          <a:stretch>
            <a:fillRect/>
          </a:stretch>
        </p:blipFill>
        <p:spPr>
          <a:xfrm>
            <a:off x="7223775" y="190650"/>
            <a:ext cx="1811876" cy="970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13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OS and Service Enumeration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pic>
        <p:nvPicPr>
          <p:cNvPr id="2372" name="Google Shape;2372;p134"/>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73" name="Google Shape;2373;p1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374" name="Google Shape;2374;p134"/>
          <p:cNvSpPr txBox="1"/>
          <p:nvPr>
            <p:ph type="title"/>
          </p:nvPr>
        </p:nvSpPr>
        <p:spPr>
          <a:xfrm>
            <a:off x="3573675" y="1324225"/>
            <a:ext cx="5253000" cy="32220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1200"/>
              </a:spcAft>
              <a:buClr>
                <a:schemeClr val="dk1"/>
              </a:buClr>
              <a:buSzPts val="1100"/>
              <a:buFont typeface="Arial"/>
              <a:buNone/>
            </a:pPr>
            <a:r>
              <a:rPr lang="en">
                <a:solidFill>
                  <a:srgbClr val="FFF2CC"/>
                </a:solidFill>
                <a:latin typeface="Roboto Light"/>
                <a:ea typeface="Roboto Light"/>
                <a:cs typeface="Roboto Light"/>
                <a:sym typeface="Roboto Light"/>
              </a:rPr>
              <a:t>After identifying open ports on a target machine, we need to determine which operating system is running on each target and which services are running on each open port.</a:t>
            </a:r>
            <a:endParaRPr>
              <a:solidFill>
                <a:srgbClr val="FFF2CC"/>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F7FF"/>
        </a:solidFill>
      </p:bgPr>
    </p:bg>
    <p:spTree>
      <p:nvGrpSpPr>
        <p:cNvPr id="2057" name="Shape 2057"/>
        <p:cNvGrpSpPr/>
        <p:nvPr/>
      </p:nvGrpSpPr>
      <p:grpSpPr>
        <a:xfrm>
          <a:off x="0" y="0"/>
          <a:ext cx="0" cy="0"/>
          <a:chOff x="0" y="0"/>
          <a:chExt cx="0" cy="0"/>
        </a:xfrm>
      </p:grpSpPr>
      <p:sp>
        <p:nvSpPr>
          <p:cNvPr id="2058" name="Google Shape;2058;p108"/>
          <p:cNvSpPr/>
          <p:nvPr/>
        </p:nvSpPr>
        <p:spPr>
          <a:xfrm flipH="1">
            <a:off x="724275" y="193777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08"/>
          <p:cNvSpPr/>
          <p:nvPr/>
        </p:nvSpPr>
        <p:spPr>
          <a:xfrm flipH="1">
            <a:off x="3572250" y="193777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8"/>
          <p:cNvSpPr/>
          <p:nvPr/>
        </p:nvSpPr>
        <p:spPr>
          <a:xfrm flipH="1">
            <a:off x="6401175" y="193852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Week</a:t>
            </a:r>
            <a:endParaRPr/>
          </a:p>
        </p:txBody>
      </p:sp>
      <p:sp>
        <p:nvSpPr>
          <p:cNvPr id="2062" name="Google Shape;2062;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week, we moved through the first three stages of pen testing:</a:t>
            </a:r>
            <a:endParaRPr/>
          </a:p>
        </p:txBody>
      </p:sp>
      <p:sp>
        <p:nvSpPr>
          <p:cNvPr id="2063" name="Google Shape;2063;p108"/>
          <p:cNvSpPr txBox="1"/>
          <p:nvPr>
            <p:ph idx="3" type="subTitle"/>
          </p:nvPr>
        </p:nvSpPr>
        <p:spPr>
          <a:xfrm>
            <a:off x="724275" y="1937826"/>
            <a:ext cx="2371500" cy="25296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a:t>Defining the purpose and scope of the test, and conducting passive and active reconnaissance.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64" name="Google Shape;2064;p108"/>
          <p:cNvSpPr txBox="1"/>
          <p:nvPr>
            <p:ph idx="4" type="subTitle"/>
          </p:nvPr>
        </p:nvSpPr>
        <p:spPr>
          <a:xfrm>
            <a:off x="3572250" y="1937826"/>
            <a:ext cx="2371500" cy="25296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Once we have access to the organization's infrastructure, we can perform scanning and enumeration techniques to find valuable targets</a:t>
            </a:r>
            <a:endParaRPr/>
          </a:p>
        </p:txBody>
      </p:sp>
      <p:sp>
        <p:nvSpPr>
          <p:cNvPr id="2065" name="Google Shape;2065;p108"/>
          <p:cNvSpPr txBox="1"/>
          <p:nvPr>
            <p:ph idx="5" type="subTitle"/>
          </p:nvPr>
        </p:nvSpPr>
        <p:spPr>
          <a:xfrm>
            <a:off x="6401175" y="1938538"/>
            <a:ext cx="2371500" cy="25296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After scanning networks for vulnerabilities, we can execute the exploits that we know an organization is vulnerable to.</a:t>
            </a:r>
            <a:endParaRPr/>
          </a:p>
        </p:txBody>
      </p:sp>
      <p:sp>
        <p:nvSpPr>
          <p:cNvPr id="2066" name="Google Shape;2066;p10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pSp>
        <p:nvGrpSpPr>
          <p:cNvPr id="2067" name="Google Shape;2067;p108"/>
          <p:cNvGrpSpPr/>
          <p:nvPr/>
        </p:nvGrpSpPr>
        <p:grpSpPr>
          <a:xfrm>
            <a:off x="457181" y="1345103"/>
            <a:ext cx="533372" cy="533480"/>
            <a:chOff x="457200" y="1378813"/>
            <a:chExt cx="695400" cy="695450"/>
          </a:xfrm>
        </p:grpSpPr>
        <p:sp>
          <p:nvSpPr>
            <p:cNvPr id="2068" name="Google Shape;2068;p108"/>
            <p:cNvSpPr/>
            <p:nvPr/>
          </p:nvSpPr>
          <p:spPr>
            <a:xfrm>
              <a:off x="457200" y="1378813"/>
              <a:ext cx="695400" cy="621300"/>
            </a:xfrm>
            <a:prstGeom prst="roundRect">
              <a:avLst>
                <a:gd fmla="val 16667" name="adj"/>
              </a:avLst>
            </a:prstGeom>
            <a:solidFill>
              <a:srgbClr val="59D5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69" name="Google Shape;2069;p108"/>
            <p:cNvSpPr/>
            <p:nvPr/>
          </p:nvSpPr>
          <p:spPr>
            <a:xfrm rot="10800000">
              <a:off x="634726" y="1885638"/>
              <a:ext cx="340325" cy="188625"/>
            </a:xfrm>
            <a:prstGeom prst="flowChartExtract">
              <a:avLst/>
            </a:prstGeom>
            <a:solidFill>
              <a:srgbClr val="59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108"/>
          <p:cNvGrpSpPr/>
          <p:nvPr/>
        </p:nvGrpSpPr>
        <p:grpSpPr>
          <a:xfrm>
            <a:off x="3305156" y="1345103"/>
            <a:ext cx="533372" cy="533480"/>
            <a:chOff x="457200" y="1378813"/>
            <a:chExt cx="695400" cy="695450"/>
          </a:xfrm>
        </p:grpSpPr>
        <p:sp>
          <p:nvSpPr>
            <p:cNvPr id="2071" name="Google Shape;2071;p108"/>
            <p:cNvSpPr/>
            <p:nvPr/>
          </p:nvSpPr>
          <p:spPr>
            <a:xfrm>
              <a:off x="457200" y="1378813"/>
              <a:ext cx="695400" cy="621300"/>
            </a:xfrm>
            <a:prstGeom prst="roundRect">
              <a:avLst>
                <a:gd fmla="val 16667" name="adj"/>
              </a:avLst>
            </a:prstGeom>
            <a:solidFill>
              <a:srgbClr val="0097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72" name="Google Shape;2072;p108"/>
            <p:cNvSpPr/>
            <p:nvPr/>
          </p:nvSpPr>
          <p:spPr>
            <a:xfrm rot="10800000">
              <a:off x="634726" y="1885638"/>
              <a:ext cx="340325" cy="188625"/>
            </a:xfrm>
            <a:prstGeom prst="flowChartExtract">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108"/>
          <p:cNvGrpSpPr/>
          <p:nvPr/>
        </p:nvGrpSpPr>
        <p:grpSpPr>
          <a:xfrm>
            <a:off x="6134081" y="1345853"/>
            <a:ext cx="533372" cy="533480"/>
            <a:chOff x="457200" y="1378813"/>
            <a:chExt cx="695400" cy="695450"/>
          </a:xfrm>
        </p:grpSpPr>
        <p:sp>
          <p:nvSpPr>
            <p:cNvPr id="2074" name="Google Shape;2074;p108"/>
            <p:cNvSpPr/>
            <p:nvPr/>
          </p:nvSpPr>
          <p:spPr>
            <a:xfrm>
              <a:off x="457200" y="1378813"/>
              <a:ext cx="695400" cy="621300"/>
            </a:xfrm>
            <a:prstGeom prst="roundRect">
              <a:avLst>
                <a:gd fmla="val 16667" name="adj"/>
              </a:avLst>
            </a:prstGeom>
            <a:solidFill>
              <a:srgbClr val="1B8D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075" name="Google Shape;2075;p108"/>
            <p:cNvSpPr/>
            <p:nvPr/>
          </p:nvSpPr>
          <p:spPr>
            <a:xfrm rot="10800000">
              <a:off x="634726" y="1885638"/>
              <a:ext cx="340325" cy="188625"/>
            </a:xfrm>
            <a:prstGeom prst="flowChartExtract">
              <a:avLst/>
            </a:prstGeom>
            <a:solidFill>
              <a:srgbClr val="1B8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78" name="Shape 2378"/>
        <p:cNvGrpSpPr/>
        <p:nvPr/>
      </p:nvGrpSpPr>
      <p:grpSpPr>
        <a:xfrm>
          <a:off x="0" y="0"/>
          <a:ext cx="0" cy="0"/>
          <a:chOff x="0" y="0"/>
          <a:chExt cx="0" cy="0"/>
        </a:xfrm>
      </p:grpSpPr>
      <p:sp>
        <p:nvSpPr>
          <p:cNvPr id="2379" name="Google Shape;2379;p135"/>
          <p:cNvSpPr/>
          <p:nvPr/>
        </p:nvSpPr>
        <p:spPr>
          <a:xfrm>
            <a:off x="0" y="1702025"/>
            <a:ext cx="9168600" cy="3441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OS and Service </a:t>
            </a:r>
            <a:r>
              <a:rPr lang="en"/>
              <a:t>Enumeration</a:t>
            </a:r>
            <a:endParaRPr/>
          </a:p>
        </p:txBody>
      </p:sp>
      <p:sp>
        <p:nvSpPr>
          <p:cNvPr id="2381" name="Google Shape;2381;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t>While many protocols are typically associated with certain ports, such as HTTP/</a:t>
            </a:r>
            <a:r>
              <a:rPr b="1" lang="en">
                <a:latin typeface="Inconsolata"/>
                <a:ea typeface="Inconsolata"/>
                <a:cs typeface="Inconsolata"/>
                <a:sym typeface="Inconsolata"/>
              </a:rPr>
              <a:t>80</a:t>
            </a:r>
            <a:r>
              <a:rPr lang="en" sz="1700"/>
              <a:t> or HTTPS/</a:t>
            </a:r>
            <a:r>
              <a:rPr b="1" lang="en">
                <a:latin typeface="Inconsolata"/>
                <a:ea typeface="Inconsolata"/>
                <a:cs typeface="Inconsolata"/>
                <a:sym typeface="Inconsolata"/>
              </a:rPr>
              <a:t>443</a:t>
            </a:r>
            <a:r>
              <a:rPr lang="en" sz="1700"/>
              <a:t>, in reality, any service can run on any port. This is why it's crucial to verify which services are running on all open ports, even the common ones.</a:t>
            </a:r>
            <a:endParaRPr sz="1700"/>
          </a:p>
        </p:txBody>
      </p:sp>
      <p:sp>
        <p:nvSpPr>
          <p:cNvPr id="2382" name="Google Shape;2382;p1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383" name="Google Shape;2383;p135"/>
          <p:cNvPicPr preferRelativeResize="0"/>
          <p:nvPr/>
        </p:nvPicPr>
        <p:blipFill>
          <a:blip r:embed="rId3">
            <a:alphaModFix/>
          </a:blip>
          <a:stretch>
            <a:fillRect/>
          </a:stretch>
        </p:blipFill>
        <p:spPr>
          <a:xfrm>
            <a:off x="158775" y="4609126"/>
            <a:ext cx="427500" cy="218511"/>
          </a:xfrm>
          <a:prstGeom prst="rect">
            <a:avLst/>
          </a:prstGeom>
          <a:noFill/>
          <a:ln>
            <a:noFill/>
          </a:ln>
        </p:spPr>
      </p:pic>
      <p:pic>
        <p:nvPicPr>
          <p:cNvPr id="2384" name="Google Shape;2384;p135"/>
          <p:cNvPicPr preferRelativeResize="0"/>
          <p:nvPr/>
        </p:nvPicPr>
        <p:blipFill rotWithShape="1">
          <a:blip r:embed="rId4">
            <a:alphaModFix/>
          </a:blip>
          <a:srcRect b="32556" l="0" r="0" t="32850"/>
          <a:stretch/>
        </p:blipFill>
        <p:spPr>
          <a:xfrm>
            <a:off x="685250" y="4644440"/>
            <a:ext cx="427500" cy="147898"/>
          </a:xfrm>
          <a:prstGeom prst="rect">
            <a:avLst/>
          </a:prstGeom>
          <a:noFill/>
          <a:ln>
            <a:noFill/>
          </a:ln>
        </p:spPr>
      </p:pic>
      <p:pic>
        <p:nvPicPr>
          <p:cNvPr id="2385" name="Google Shape;2385;p135"/>
          <p:cNvPicPr preferRelativeResize="0"/>
          <p:nvPr/>
        </p:nvPicPr>
        <p:blipFill>
          <a:blip r:embed="rId5">
            <a:alphaModFix/>
          </a:blip>
          <a:stretch>
            <a:fillRect/>
          </a:stretch>
        </p:blipFill>
        <p:spPr>
          <a:xfrm>
            <a:off x="1278638" y="4554588"/>
            <a:ext cx="273002" cy="327612"/>
          </a:xfrm>
          <a:prstGeom prst="rect">
            <a:avLst/>
          </a:prstGeom>
          <a:noFill/>
          <a:ln>
            <a:noFill/>
          </a:ln>
        </p:spPr>
      </p:pic>
      <p:pic>
        <p:nvPicPr>
          <p:cNvPr id="2386" name="Google Shape;2386;p135"/>
          <p:cNvPicPr preferRelativeResize="0"/>
          <p:nvPr/>
        </p:nvPicPr>
        <p:blipFill rotWithShape="1">
          <a:blip r:embed="rId6">
            <a:alphaModFix/>
          </a:blip>
          <a:srcRect b="15863" l="27961" r="29705" t="17677"/>
          <a:stretch/>
        </p:blipFill>
        <p:spPr>
          <a:xfrm>
            <a:off x="1815442" y="4557657"/>
            <a:ext cx="273004" cy="321477"/>
          </a:xfrm>
          <a:prstGeom prst="rect">
            <a:avLst/>
          </a:prstGeom>
          <a:noFill/>
          <a:ln>
            <a:noFill/>
          </a:ln>
        </p:spPr>
      </p:pic>
      <p:pic>
        <p:nvPicPr>
          <p:cNvPr id="2387" name="Google Shape;2387;p135"/>
          <p:cNvPicPr preferRelativeResize="0"/>
          <p:nvPr/>
        </p:nvPicPr>
        <p:blipFill rotWithShape="1">
          <a:blip r:embed="rId7">
            <a:alphaModFix/>
          </a:blip>
          <a:srcRect b="27664" l="5824" r="1873" t="27736"/>
          <a:stretch/>
        </p:blipFill>
        <p:spPr>
          <a:xfrm>
            <a:off x="2196000" y="4663075"/>
            <a:ext cx="566896" cy="124250"/>
          </a:xfrm>
          <a:prstGeom prst="rect">
            <a:avLst/>
          </a:prstGeom>
          <a:noFill/>
          <a:ln>
            <a:noFill/>
          </a:ln>
        </p:spPr>
      </p:pic>
      <p:pic>
        <p:nvPicPr>
          <p:cNvPr id="2388" name="Google Shape;2388;p135"/>
          <p:cNvPicPr preferRelativeResize="0"/>
          <p:nvPr/>
        </p:nvPicPr>
        <p:blipFill>
          <a:blip r:embed="rId8">
            <a:alphaModFix/>
          </a:blip>
          <a:stretch>
            <a:fillRect/>
          </a:stretch>
        </p:blipFill>
        <p:spPr>
          <a:xfrm>
            <a:off x="2870446" y="4581889"/>
            <a:ext cx="273003" cy="273009"/>
          </a:xfrm>
          <a:prstGeom prst="rect">
            <a:avLst/>
          </a:prstGeom>
          <a:noFill/>
          <a:ln>
            <a:noFill/>
          </a:ln>
        </p:spPr>
      </p:pic>
      <p:pic>
        <p:nvPicPr>
          <p:cNvPr id="2389" name="Google Shape;2389;p135"/>
          <p:cNvPicPr preferRelativeResize="0"/>
          <p:nvPr/>
        </p:nvPicPr>
        <p:blipFill>
          <a:blip r:embed="rId9">
            <a:alphaModFix/>
          </a:blip>
          <a:stretch>
            <a:fillRect/>
          </a:stretch>
        </p:blipFill>
        <p:spPr>
          <a:xfrm>
            <a:off x="3310162" y="4686375"/>
            <a:ext cx="451344" cy="105600"/>
          </a:xfrm>
          <a:prstGeom prst="rect">
            <a:avLst/>
          </a:prstGeom>
          <a:noFill/>
          <a:ln>
            <a:noFill/>
          </a:ln>
        </p:spPr>
      </p:pic>
      <p:pic>
        <p:nvPicPr>
          <p:cNvPr id="2390" name="Google Shape;2390;p135"/>
          <p:cNvPicPr preferRelativeResize="0"/>
          <p:nvPr/>
        </p:nvPicPr>
        <p:blipFill>
          <a:blip r:embed="rId10">
            <a:alphaModFix/>
          </a:blip>
          <a:stretch>
            <a:fillRect/>
          </a:stretch>
        </p:blipFill>
        <p:spPr>
          <a:xfrm>
            <a:off x="3925446" y="4581889"/>
            <a:ext cx="251232" cy="273010"/>
          </a:xfrm>
          <a:prstGeom prst="rect">
            <a:avLst/>
          </a:prstGeom>
          <a:noFill/>
          <a:ln>
            <a:noFill/>
          </a:ln>
        </p:spPr>
      </p:pic>
      <p:pic>
        <p:nvPicPr>
          <p:cNvPr id="2391" name="Google Shape;2391;p135"/>
          <p:cNvPicPr preferRelativeResize="0"/>
          <p:nvPr/>
        </p:nvPicPr>
        <p:blipFill>
          <a:blip r:embed="rId11">
            <a:alphaModFix/>
          </a:blip>
          <a:stretch>
            <a:fillRect/>
          </a:stretch>
        </p:blipFill>
        <p:spPr>
          <a:xfrm>
            <a:off x="4345001" y="4667933"/>
            <a:ext cx="427502" cy="100901"/>
          </a:xfrm>
          <a:prstGeom prst="rect">
            <a:avLst/>
          </a:prstGeom>
          <a:noFill/>
          <a:ln>
            <a:noFill/>
          </a:ln>
        </p:spPr>
      </p:pic>
      <p:pic>
        <p:nvPicPr>
          <p:cNvPr id="2392" name="Google Shape;2392;p135"/>
          <p:cNvPicPr preferRelativeResize="0"/>
          <p:nvPr/>
        </p:nvPicPr>
        <p:blipFill>
          <a:blip r:embed="rId12">
            <a:alphaModFix/>
          </a:blip>
          <a:stretch>
            <a:fillRect/>
          </a:stretch>
        </p:blipFill>
        <p:spPr>
          <a:xfrm>
            <a:off x="4903491" y="4600462"/>
            <a:ext cx="377366" cy="235864"/>
          </a:xfrm>
          <a:prstGeom prst="rect">
            <a:avLst/>
          </a:prstGeom>
          <a:noFill/>
          <a:ln>
            <a:noFill/>
          </a:ln>
        </p:spPr>
      </p:pic>
      <p:pic>
        <p:nvPicPr>
          <p:cNvPr id="2393" name="Google Shape;2393;p135"/>
          <p:cNvPicPr preferRelativeResize="0"/>
          <p:nvPr/>
        </p:nvPicPr>
        <p:blipFill>
          <a:blip r:embed="rId13">
            <a:alphaModFix/>
          </a:blip>
          <a:stretch>
            <a:fillRect/>
          </a:stretch>
        </p:blipFill>
        <p:spPr>
          <a:xfrm>
            <a:off x="5411849" y="4703967"/>
            <a:ext cx="427500" cy="54580"/>
          </a:xfrm>
          <a:prstGeom prst="rect">
            <a:avLst/>
          </a:prstGeom>
          <a:noFill/>
          <a:ln>
            <a:noFill/>
          </a:ln>
        </p:spPr>
      </p:pic>
      <p:pic>
        <p:nvPicPr>
          <p:cNvPr id="2394" name="Google Shape;2394;p135"/>
          <p:cNvPicPr preferRelativeResize="0"/>
          <p:nvPr/>
        </p:nvPicPr>
        <p:blipFill>
          <a:blip r:embed="rId14">
            <a:alphaModFix/>
          </a:blip>
          <a:stretch>
            <a:fillRect/>
          </a:stretch>
        </p:blipFill>
        <p:spPr>
          <a:xfrm>
            <a:off x="5936457" y="4649456"/>
            <a:ext cx="454524" cy="137876"/>
          </a:xfrm>
          <a:prstGeom prst="rect">
            <a:avLst/>
          </a:prstGeom>
          <a:noFill/>
          <a:ln>
            <a:noFill/>
          </a:ln>
        </p:spPr>
      </p:pic>
      <p:pic>
        <p:nvPicPr>
          <p:cNvPr id="2395" name="Google Shape;2395;p135"/>
          <p:cNvPicPr preferRelativeResize="0"/>
          <p:nvPr/>
        </p:nvPicPr>
        <p:blipFill>
          <a:blip r:embed="rId15">
            <a:alphaModFix/>
          </a:blip>
          <a:stretch>
            <a:fillRect/>
          </a:stretch>
        </p:blipFill>
        <p:spPr>
          <a:xfrm>
            <a:off x="6488069" y="4619131"/>
            <a:ext cx="377375" cy="198522"/>
          </a:xfrm>
          <a:prstGeom prst="rect">
            <a:avLst/>
          </a:prstGeom>
          <a:noFill/>
          <a:ln>
            <a:noFill/>
          </a:ln>
        </p:spPr>
      </p:pic>
      <p:pic>
        <p:nvPicPr>
          <p:cNvPr id="2396" name="Google Shape;2396;p135"/>
          <p:cNvPicPr preferRelativeResize="0"/>
          <p:nvPr/>
        </p:nvPicPr>
        <p:blipFill>
          <a:blip r:embed="rId16">
            <a:alphaModFix/>
          </a:blip>
          <a:stretch>
            <a:fillRect/>
          </a:stretch>
        </p:blipFill>
        <p:spPr>
          <a:xfrm>
            <a:off x="6989384" y="4637205"/>
            <a:ext cx="454525" cy="124241"/>
          </a:xfrm>
          <a:prstGeom prst="rect">
            <a:avLst/>
          </a:prstGeom>
          <a:noFill/>
          <a:ln>
            <a:noFill/>
          </a:ln>
        </p:spPr>
      </p:pic>
      <p:pic>
        <p:nvPicPr>
          <p:cNvPr id="2397" name="Google Shape;2397;p135"/>
          <p:cNvPicPr preferRelativeResize="0"/>
          <p:nvPr/>
        </p:nvPicPr>
        <p:blipFill>
          <a:blip r:embed="rId17">
            <a:alphaModFix/>
          </a:blip>
          <a:stretch>
            <a:fillRect/>
          </a:stretch>
        </p:blipFill>
        <p:spPr>
          <a:xfrm>
            <a:off x="8095889" y="4519527"/>
            <a:ext cx="347424" cy="359596"/>
          </a:xfrm>
          <a:prstGeom prst="rect">
            <a:avLst/>
          </a:prstGeom>
          <a:noFill/>
          <a:ln>
            <a:noFill/>
          </a:ln>
        </p:spPr>
      </p:pic>
      <p:pic>
        <p:nvPicPr>
          <p:cNvPr id="2398" name="Google Shape;2398;p135"/>
          <p:cNvPicPr preferRelativeResize="0"/>
          <p:nvPr/>
        </p:nvPicPr>
        <p:blipFill>
          <a:blip r:embed="rId18">
            <a:alphaModFix/>
          </a:blip>
          <a:stretch>
            <a:fillRect/>
          </a:stretch>
        </p:blipFill>
        <p:spPr>
          <a:xfrm>
            <a:off x="8629976" y="4600062"/>
            <a:ext cx="347424" cy="198526"/>
          </a:xfrm>
          <a:prstGeom prst="rect">
            <a:avLst/>
          </a:prstGeom>
          <a:noFill/>
          <a:ln>
            <a:noFill/>
          </a:ln>
        </p:spPr>
      </p:pic>
      <p:pic>
        <p:nvPicPr>
          <p:cNvPr id="2399" name="Google Shape;2399;p135"/>
          <p:cNvPicPr preferRelativeResize="0"/>
          <p:nvPr/>
        </p:nvPicPr>
        <p:blipFill>
          <a:blip r:embed="rId19">
            <a:alphaModFix/>
          </a:blip>
          <a:stretch>
            <a:fillRect/>
          </a:stretch>
        </p:blipFill>
        <p:spPr>
          <a:xfrm>
            <a:off x="7536835" y="4606877"/>
            <a:ext cx="427500" cy="184896"/>
          </a:xfrm>
          <a:prstGeom prst="rect">
            <a:avLst/>
          </a:prstGeom>
          <a:noFill/>
          <a:ln>
            <a:noFill/>
          </a:ln>
        </p:spPr>
      </p:pic>
      <p:sp>
        <p:nvSpPr>
          <p:cNvPr id="2400" name="Google Shape;2400;p135"/>
          <p:cNvSpPr txBox="1"/>
          <p:nvPr/>
        </p:nvSpPr>
        <p:spPr>
          <a:xfrm>
            <a:off x="3317606" y="2072025"/>
            <a:ext cx="427500" cy="2377200"/>
          </a:xfrm>
          <a:prstGeom prst="rect">
            <a:avLst/>
          </a:prstGeom>
          <a:solidFill>
            <a:srgbClr val="1B8DBC"/>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12488</a:t>
            </a:r>
            <a:endParaRPr b="1" sz="900">
              <a:solidFill>
                <a:srgbClr val="FFFFFF"/>
              </a:solidFill>
            </a:endParaRPr>
          </a:p>
        </p:txBody>
      </p:sp>
      <p:sp>
        <p:nvSpPr>
          <p:cNvPr id="2401" name="Google Shape;2401;p135"/>
          <p:cNvSpPr txBox="1"/>
          <p:nvPr/>
        </p:nvSpPr>
        <p:spPr>
          <a:xfrm>
            <a:off x="2791125" y="3515100"/>
            <a:ext cx="427500" cy="934200"/>
          </a:xfrm>
          <a:prstGeom prst="rect">
            <a:avLst/>
          </a:prstGeom>
          <a:solidFill>
            <a:srgbClr val="FF9900"/>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4164</a:t>
            </a:r>
            <a:endParaRPr b="1" sz="900">
              <a:solidFill>
                <a:srgbClr val="FFFFFF"/>
              </a:solidFill>
            </a:endParaRPr>
          </a:p>
        </p:txBody>
      </p:sp>
      <p:sp>
        <p:nvSpPr>
          <p:cNvPr id="2402" name="Google Shape;2402;p135"/>
          <p:cNvSpPr txBox="1"/>
          <p:nvPr/>
        </p:nvSpPr>
        <p:spPr>
          <a:xfrm>
            <a:off x="2264675" y="3938725"/>
            <a:ext cx="427500" cy="510600"/>
          </a:xfrm>
          <a:prstGeom prst="rect">
            <a:avLst/>
          </a:prstGeom>
          <a:solidFill>
            <a:srgbClr val="741B47"/>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2007</a:t>
            </a:r>
            <a:endParaRPr b="1" sz="900">
              <a:solidFill>
                <a:srgbClr val="FFFFFF"/>
              </a:solidFill>
            </a:endParaRPr>
          </a:p>
        </p:txBody>
      </p:sp>
      <p:sp>
        <p:nvSpPr>
          <p:cNvPr id="2403" name="Google Shape;2403;p135"/>
          <p:cNvSpPr txBox="1"/>
          <p:nvPr/>
        </p:nvSpPr>
        <p:spPr>
          <a:xfrm>
            <a:off x="1738200" y="3137275"/>
            <a:ext cx="427500" cy="1311900"/>
          </a:xfrm>
          <a:prstGeom prst="rect">
            <a:avLst/>
          </a:prstGeom>
          <a:solidFill>
            <a:srgbClr val="000000"/>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6610</a:t>
            </a:r>
            <a:endParaRPr b="1" sz="900">
              <a:solidFill>
                <a:srgbClr val="FFFFFF"/>
              </a:solidFill>
            </a:endParaRPr>
          </a:p>
        </p:txBody>
      </p:sp>
      <p:sp>
        <p:nvSpPr>
          <p:cNvPr id="2404" name="Google Shape;2404;p135"/>
          <p:cNvSpPr txBox="1"/>
          <p:nvPr/>
        </p:nvSpPr>
        <p:spPr>
          <a:xfrm>
            <a:off x="1211725" y="3881475"/>
            <a:ext cx="427500" cy="567600"/>
          </a:xfrm>
          <a:prstGeom prst="rect">
            <a:avLst/>
          </a:prstGeom>
          <a:solidFill>
            <a:srgbClr val="F4BB32"/>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2357</a:t>
            </a:r>
            <a:endParaRPr b="1" sz="900">
              <a:solidFill>
                <a:srgbClr val="FFFFFF"/>
              </a:solidFill>
            </a:endParaRPr>
          </a:p>
        </p:txBody>
      </p:sp>
      <p:sp>
        <p:nvSpPr>
          <p:cNvPr id="2405" name="Google Shape;2405;p135"/>
          <p:cNvSpPr txBox="1"/>
          <p:nvPr/>
        </p:nvSpPr>
        <p:spPr>
          <a:xfrm>
            <a:off x="685250" y="3480750"/>
            <a:ext cx="427500" cy="968400"/>
          </a:xfrm>
          <a:prstGeom prst="rect">
            <a:avLst/>
          </a:prstGeom>
          <a:solidFill>
            <a:srgbClr val="1155CC"/>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4421</a:t>
            </a:r>
            <a:endParaRPr b="1" sz="900">
              <a:solidFill>
                <a:srgbClr val="FFFFFF"/>
              </a:solidFill>
            </a:endParaRPr>
          </a:p>
        </p:txBody>
      </p:sp>
      <p:sp>
        <p:nvSpPr>
          <p:cNvPr id="2406" name="Google Shape;2406;p135"/>
          <p:cNvSpPr txBox="1"/>
          <p:nvPr/>
        </p:nvSpPr>
        <p:spPr>
          <a:xfrm>
            <a:off x="158775" y="3717231"/>
            <a:ext cx="427500" cy="732000"/>
          </a:xfrm>
          <a:prstGeom prst="rect">
            <a:avLst/>
          </a:prstGeom>
          <a:solidFill>
            <a:srgbClr val="CC0000"/>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3067</a:t>
            </a:r>
            <a:endParaRPr b="1" sz="900">
              <a:solidFill>
                <a:srgbClr val="FFFFFF"/>
              </a:solidFill>
            </a:endParaRPr>
          </a:p>
        </p:txBody>
      </p:sp>
      <p:sp>
        <p:nvSpPr>
          <p:cNvPr id="2407" name="Google Shape;2407;p135"/>
          <p:cNvSpPr txBox="1"/>
          <p:nvPr/>
        </p:nvSpPr>
        <p:spPr>
          <a:xfrm>
            <a:off x="7002900" y="4213350"/>
            <a:ext cx="427500" cy="235800"/>
          </a:xfrm>
          <a:prstGeom prst="rect">
            <a:avLst/>
          </a:prstGeom>
          <a:solidFill>
            <a:srgbClr val="434343"/>
          </a:solidFill>
          <a:ln>
            <a:noFill/>
          </a:ln>
        </p:spPr>
        <p:txBody>
          <a:bodyPr anchorCtr="0" anchor="t" bIns="91425" lIns="0" spcFirstLastPara="1" rIns="0" wrap="square" tIns="45700">
            <a:noAutofit/>
          </a:bodyPr>
          <a:lstStyle/>
          <a:p>
            <a:pPr indent="0" lvl="0" marL="0" rtl="0" algn="ctr">
              <a:spcBef>
                <a:spcPts val="0"/>
              </a:spcBef>
              <a:spcAft>
                <a:spcPts val="0"/>
              </a:spcAft>
              <a:buNone/>
            </a:pPr>
            <a:r>
              <a:rPr b="1" lang="en" sz="900">
                <a:solidFill>
                  <a:srgbClr val="FFFFFF"/>
                </a:solidFill>
              </a:rPr>
              <a:t>576</a:t>
            </a:r>
            <a:endParaRPr b="1" sz="900">
              <a:solidFill>
                <a:srgbClr val="FFFFFF"/>
              </a:solidFill>
            </a:endParaRPr>
          </a:p>
        </p:txBody>
      </p:sp>
      <p:sp>
        <p:nvSpPr>
          <p:cNvPr id="2408" name="Google Shape;2408;p135"/>
          <p:cNvSpPr txBox="1"/>
          <p:nvPr/>
        </p:nvSpPr>
        <p:spPr>
          <a:xfrm>
            <a:off x="6476450" y="4176225"/>
            <a:ext cx="427500" cy="273000"/>
          </a:xfrm>
          <a:prstGeom prst="rect">
            <a:avLst/>
          </a:prstGeom>
          <a:solidFill>
            <a:srgbClr val="8E7CC3"/>
          </a:solidFill>
          <a:ln>
            <a:noFill/>
          </a:ln>
        </p:spPr>
        <p:txBody>
          <a:bodyPr anchorCtr="0" anchor="t" bIns="91425" lIns="0" spcFirstLastPara="1" rIns="0" wrap="square" tIns="45700">
            <a:noAutofit/>
          </a:bodyPr>
          <a:lstStyle/>
          <a:p>
            <a:pPr indent="0" lvl="0" marL="0" rtl="0" algn="ctr">
              <a:spcBef>
                <a:spcPts val="0"/>
              </a:spcBef>
              <a:spcAft>
                <a:spcPts val="0"/>
              </a:spcAft>
              <a:buNone/>
            </a:pPr>
            <a:r>
              <a:rPr b="1" lang="en" sz="900">
                <a:solidFill>
                  <a:srgbClr val="FFFFFF"/>
                </a:solidFill>
              </a:rPr>
              <a:t>604</a:t>
            </a:r>
            <a:endParaRPr b="1" sz="900">
              <a:solidFill>
                <a:srgbClr val="FFFFFF"/>
              </a:solidFill>
            </a:endParaRPr>
          </a:p>
        </p:txBody>
      </p:sp>
      <p:sp>
        <p:nvSpPr>
          <p:cNvPr id="2409" name="Google Shape;2409;p135"/>
          <p:cNvSpPr txBox="1"/>
          <p:nvPr/>
        </p:nvSpPr>
        <p:spPr>
          <a:xfrm>
            <a:off x="5949975" y="4127750"/>
            <a:ext cx="427500" cy="321600"/>
          </a:xfrm>
          <a:prstGeom prst="rect">
            <a:avLst/>
          </a:prstGeom>
          <a:solidFill>
            <a:srgbClr val="1155CC"/>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697</a:t>
            </a:r>
            <a:endParaRPr b="1" sz="900">
              <a:solidFill>
                <a:srgbClr val="FFFFFF"/>
              </a:solidFill>
            </a:endParaRPr>
          </a:p>
        </p:txBody>
      </p:sp>
      <p:sp>
        <p:nvSpPr>
          <p:cNvPr id="2410" name="Google Shape;2410;p135"/>
          <p:cNvSpPr txBox="1"/>
          <p:nvPr/>
        </p:nvSpPr>
        <p:spPr>
          <a:xfrm>
            <a:off x="5423500" y="3967350"/>
            <a:ext cx="427500" cy="481800"/>
          </a:xfrm>
          <a:prstGeom prst="rect">
            <a:avLst/>
          </a:prstGeom>
          <a:solidFill>
            <a:srgbClr val="990000"/>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1940</a:t>
            </a:r>
            <a:endParaRPr b="1" sz="900">
              <a:solidFill>
                <a:srgbClr val="FFFFFF"/>
              </a:solidFill>
            </a:endParaRPr>
          </a:p>
        </p:txBody>
      </p:sp>
      <p:sp>
        <p:nvSpPr>
          <p:cNvPr id="2411" name="Google Shape;2411;p135"/>
          <p:cNvSpPr txBox="1"/>
          <p:nvPr/>
        </p:nvSpPr>
        <p:spPr>
          <a:xfrm>
            <a:off x="4897025" y="4030575"/>
            <a:ext cx="427500" cy="418500"/>
          </a:xfrm>
          <a:prstGeom prst="rect">
            <a:avLst/>
          </a:prstGeom>
          <a:solidFill>
            <a:srgbClr val="73BA25"/>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1513</a:t>
            </a:r>
            <a:endParaRPr b="1" sz="900">
              <a:solidFill>
                <a:srgbClr val="FFFFFF"/>
              </a:solidFill>
            </a:endParaRPr>
          </a:p>
        </p:txBody>
      </p:sp>
      <p:sp>
        <p:nvSpPr>
          <p:cNvPr id="2412" name="Google Shape;2412;p135"/>
          <p:cNvSpPr txBox="1"/>
          <p:nvPr/>
        </p:nvSpPr>
        <p:spPr>
          <a:xfrm>
            <a:off x="4370550" y="3635325"/>
            <a:ext cx="427500" cy="813900"/>
          </a:xfrm>
          <a:prstGeom prst="rect">
            <a:avLst/>
          </a:prstGeom>
          <a:solidFill>
            <a:srgbClr val="FF0000"/>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3621</a:t>
            </a:r>
            <a:endParaRPr b="1" sz="900">
              <a:solidFill>
                <a:srgbClr val="FFFFFF"/>
              </a:solidFill>
            </a:endParaRPr>
          </a:p>
        </p:txBody>
      </p:sp>
      <p:sp>
        <p:nvSpPr>
          <p:cNvPr id="2413" name="Google Shape;2413;p135"/>
          <p:cNvSpPr txBox="1"/>
          <p:nvPr/>
        </p:nvSpPr>
        <p:spPr>
          <a:xfrm>
            <a:off x="3844075" y="3349100"/>
            <a:ext cx="427500" cy="1100100"/>
          </a:xfrm>
          <a:prstGeom prst="rect">
            <a:avLst/>
          </a:prstGeom>
          <a:solidFill>
            <a:srgbClr val="CC0000"/>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5072</a:t>
            </a:r>
            <a:endParaRPr b="1" sz="900">
              <a:solidFill>
                <a:srgbClr val="FFFFFF"/>
              </a:solidFill>
            </a:endParaRPr>
          </a:p>
        </p:txBody>
      </p:sp>
      <p:sp>
        <p:nvSpPr>
          <p:cNvPr id="2414" name="Google Shape;2414;p135"/>
          <p:cNvSpPr txBox="1"/>
          <p:nvPr/>
        </p:nvSpPr>
        <p:spPr>
          <a:xfrm>
            <a:off x="8582325" y="4280038"/>
            <a:ext cx="427500" cy="184800"/>
          </a:xfrm>
          <a:prstGeom prst="rect">
            <a:avLst/>
          </a:prstGeom>
          <a:solidFill>
            <a:srgbClr val="9FC5E8"/>
          </a:solidFill>
          <a:ln>
            <a:noFill/>
          </a:ln>
        </p:spPr>
        <p:txBody>
          <a:bodyPr anchorCtr="0" anchor="t" bIns="91425" lIns="0" spcFirstLastPara="1" rIns="0" wrap="square" tIns="27425">
            <a:noAutofit/>
          </a:bodyPr>
          <a:lstStyle/>
          <a:p>
            <a:pPr indent="0" lvl="0" marL="0" rtl="0" algn="ctr">
              <a:spcBef>
                <a:spcPts val="0"/>
              </a:spcBef>
              <a:spcAft>
                <a:spcPts val="0"/>
              </a:spcAft>
              <a:buNone/>
            </a:pPr>
            <a:r>
              <a:rPr b="1" lang="en" sz="900">
                <a:solidFill>
                  <a:srgbClr val="FFFFFF"/>
                </a:solidFill>
              </a:rPr>
              <a:t>532</a:t>
            </a:r>
            <a:endParaRPr b="1" sz="900">
              <a:solidFill>
                <a:srgbClr val="FFFFFF"/>
              </a:solidFill>
            </a:endParaRPr>
          </a:p>
        </p:txBody>
      </p:sp>
      <p:sp>
        <p:nvSpPr>
          <p:cNvPr id="2415" name="Google Shape;2415;p135"/>
          <p:cNvSpPr txBox="1"/>
          <p:nvPr/>
        </p:nvSpPr>
        <p:spPr>
          <a:xfrm>
            <a:off x="8055850" y="4250675"/>
            <a:ext cx="427500" cy="198600"/>
          </a:xfrm>
          <a:prstGeom prst="rect">
            <a:avLst/>
          </a:prstGeom>
          <a:solidFill>
            <a:srgbClr val="0B5394"/>
          </a:solidFill>
          <a:ln>
            <a:noFill/>
          </a:ln>
        </p:spPr>
        <p:txBody>
          <a:bodyPr anchorCtr="0" anchor="t" bIns="91425" lIns="0" spcFirstLastPara="1" rIns="0" wrap="square" tIns="27425">
            <a:noAutofit/>
          </a:bodyPr>
          <a:lstStyle/>
          <a:p>
            <a:pPr indent="0" lvl="0" marL="0" rtl="0" algn="ctr">
              <a:spcBef>
                <a:spcPts val="0"/>
              </a:spcBef>
              <a:spcAft>
                <a:spcPts val="0"/>
              </a:spcAft>
              <a:buNone/>
            </a:pPr>
            <a:r>
              <a:rPr b="1" lang="en" sz="900">
                <a:solidFill>
                  <a:srgbClr val="FFFFFF"/>
                </a:solidFill>
              </a:rPr>
              <a:t>545</a:t>
            </a:r>
            <a:endParaRPr b="1" sz="900">
              <a:solidFill>
                <a:srgbClr val="FFFFFF"/>
              </a:solidFill>
            </a:endParaRPr>
          </a:p>
        </p:txBody>
      </p:sp>
      <p:sp>
        <p:nvSpPr>
          <p:cNvPr id="2416" name="Google Shape;2416;p135"/>
          <p:cNvSpPr txBox="1"/>
          <p:nvPr/>
        </p:nvSpPr>
        <p:spPr>
          <a:xfrm>
            <a:off x="7529375" y="4089625"/>
            <a:ext cx="427500" cy="359700"/>
          </a:xfrm>
          <a:prstGeom prst="rect">
            <a:avLst/>
          </a:prstGeom>
          <a:solidFill>
            <a:srgbClr val="5F97C7"/>
          </a:solidFill>
          <a:ln>
            <a:noFill/>
          </a:ln>
        </p:spPr>
        <p:txBody>
          <a:bodyPr anchorCtr="0" anchor="t" bIns="91425" lIns="0" spcFirstLastPara="1" rIns="0" wrap="square" tIns="91425">
            <a:noAutofit/>
          </a:bodyPr>
          <a:lstStyle/>
          <a:p>
            <a:pPr indent="0" lvl="0" marL="0" rtl="0" algn="ctr">
              <a:spcBef>
                <a:spcPts val="0"/>
              </a:spcBef>
              <a:spcAft>
                <a:spcPts val="0"/>
              </a:spcAft>
              <a:buNone/>
            </a:pPr>
            <a:r>
              <a:rPr b="1" lang="en" sz="900">
                <a:solidFill>
                  <a:srgbClr val="FFFFFF"/>
                </a:solidFill>
              </a:rPr>
              <a:t>1034</a:t>
            </a:r>
            <a:endParaRPr b="1" sz="900">
              <a:solidFill>
                <a:srgbClr val="FFFFFF"/>
              </a:solidFill>
            </a:endParaRPr>
          </a:p>
        </p:txBody>
      </p:sp>
      <p:sp>
        <p:nvSpPr>
          <p:cNvPr id="2417" name="Google Shape;2417;p135"/>
          <p:cNvSpPr txBox="1"/>
          <p:nvPr/>
        </p:nvSpPr>
        <p:spPr>
          <a:xfrm>
            <a:off x="0" y="1794625"/>
            <a:ext cx="9168600" cy="1848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500"/>
              </a:spcAft>
              <a:buNone/>
            </a:pPr>
            <a:r>
              <a:rPr lang="en">
                <a:solidFill>
                  <a:schemeClr val="dk1"/>
                </a:solidFill>
                <a:latin typeface="Roboto Medium"/>
                <a:ea typeface="Roboto Medium"/>
                <a:cs typeface="Roboto Medium"/>
                <a:sym typeface="Roboto Medium"/>
              </a:rPr>
              <a:t>Total</a:t>
            </a:r>
            <a:r>
              <a:rPr lang="en">
                <a:solidFill>
                  <a:schemeClr val="dk1"/>
                </a:solidFill>
                <a:latin typeface="Roboto Medium"/>
                <a:ea typeface="Roboto Medium"/>
                <a:cs typeface="Roboto Medium"/>
                <a:sym typeface="Roboto Medium"/>
              </a:rPr>
              <a:t> number of vulnerabilities of top 50 products (by vendor):</a:t>
            </a:r>
            <a:endParaRPr sz="1600"/>
          </a:p>
        </p:txBody>
      </p:sp>
      <p:cxnSp>
        <p:nvCxnSpPr>
          <p:cNvPr id="2418" name="Google Shape;2418;p135"/>
          <p:cNvCxnSpPr/>
          <p:nvPr/>
        </p:nvCxnSpPr>
        <p:spPr>
          <a:xfrm>
            <a:off x="0" y="1702025"/>
            <a:ext cx="9168600" cy="0"/>
          </a:xfrm>
          <a:prstGeom prst="straightConnector1">
            <a:avLst/>
          </a:prstGeom>
          <a:noFill/>
          <a:ln cap="flat" cmpd="sng" w="9525">
            <a:solidFill>
              <a:schemeClr val="dk2"/>
            </a:solidFill>
            <a:prstDash val="solid"/>
            <a:round/>
            <a:headEnd len="med" w="med" type="none"/>
            <a:tailEnd len="med" w="med" type="none"/>
          </a:ln>
        </p:spPr>
      </p:cxnSp>
      <p:sp>
        <p:nvSpPr>
          <p:cNvPr id="2419" name="Google Shape;2419;p135"/>
          <p:cNvSpPr txBox="1"/>
          <p:nvPr/>
        </p:nvSpPr>
        <p:spPr>
          <a:xfrm>
            <a:off x="-12300" y="4895425"/>
            <a:ext cx="56538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900"/>
          </a:p>
        </p:txBody>
      </p:sp>
      <p:sp>
        <p:nvSpPr>
          <p:cNvPr id="2420" name="Google Shape;2420;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20"/>
              </a:rPr>
              <a:t>(Source)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24" name="Shape 2424"/>
        <p:cNvGrpSpPr/>
        <p:nvPr/>
      </p:nvGrpSpPr>
      <p:grpSpPr>
        <a:xfrm>
          <a:off x="0" y="0"/>
          <a:ext cx="0" cy="0"/>
          <a:chOff x="0" y="0"/>
          <a:chExt cx="0" cy="0"/>
        </a:xfrm>
      </p:grpSpPr>
      <p:sp>
        <p:nvSpPr>
          <p:cNvPr id="2425" name="Google Shape;2425;p136"/>
          <p:cNvSpPr/>
          <p:nvPr/>
        </p:nvSpPr>
        <p:spPr>
          <a:xfrm>
            <a:off x="457200" y="1222125"/>
            <a:ext cx="8412600" cy="1078500"/>
          </a:xfrm>
          <a:prstGeom prst="rect">
            <a:avLst/>
          </a:prstGeom>
          <a:solidFill>
            <a:srgbClr val="F9D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OS and Service Enumeration</a:t>
            </a:r>
            <a:endParaRPr/>
          </a:p>
        </p:txBody>
      </p:sp>
      <p:sp>
        <p:nvSpPr>
          <p:cNvPr id="2427" name="Google Shape;2427;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Nmap</a:t>
            </a:r>
            <a:r>
              <a:rPr lang="en"/>
              <a:t> flags allow us to profile both operating systems and 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8" name="Google Shape;2428;p1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429" name="Google Shape;2429;p136"/>
          <p:cNvSpPr txBox="1"/>
          <p:nvPr>
            <p:ph idx="3" type="body"/>
          </p:nvPr>
        </p:nvSpPr>
        <p:spPr>
          <a:xfrm>
            <a:off x="707600" y="1380275"/>
            <a:ext cx="7137300" cy="7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The </a:t>
            </a:r>
            <a:r>
              <a:rPr b="1" lang="en" sz="2000">
                <a:latin typeface="Inconsolata"/>
                <a:ea typeface="Inconsolata"/>
                <a:cs typeface="Inconsolata"/>
                <a:sym typeface="Inconsolata"/>
              </a:rPr>
              <a:t>-sV</a:t>
            </a:r>
            <a:r>
              <a:rPr lang="en" sz="2000"/>
              <a:t> </a:t>
            </a:r>
            <a:r>
              <a:rPr lang="en" sz="1800"/>
              <a:t>flag enables </a:t>
            </a:r>
            <a:r>
              <a:rPr b="1" lang="en" sz="1800"/>
              <a:t>service and version detection</a:t>
            </a:r>
            <a:r>
              <a:rPr lang="en" sz="1800"/>
              <a:t>. </a:t>
            </a:r>
            <a:endParaRPr sz="1800"/>
          </a:p>
          <a:p>
            <a:pPr indent="-203200" lvl="0" marL="228600" rtl="0" algn="l">
              <a:spcBef>
                <a:spcPts val="600"/>
              </a:spcBef>
              <a:spcAft>
                <a:spcPts val="0"/>
              </a:spcAft>
              <a:buSzPts val="1400"/>
              <a:buChar char="●"/>
            </a:pPr>
            <a:r>
              <a:rPr lang="en"/>
              <a:t>This causes Nmap not only to determine if a target port is open, but also to determine which service is running on that port.</a:t>
            </a:r>
            <a:endParaRPr/>
          </a:p>
        </p:txBody>
      </p:sp>
      <p:sp>
        <p:nvSpPr>
          <p:cNvPr id="2430" name="Google Shape;2430;p136"/>
          <p:cNvSpPr txBox="1"/>
          <p:nvPr>
            <p:ph idx="3" type="body"/>
          </p:nvPr>
        </p:nvSpPr>
        <p:spPr>
          <a:xfrm>
            <a:off x="707600" y="2472250"/>
            <a:ext cx="7687500" cy="7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The </a:t>
            </a:r>
            <a:r>
              <a:rPr lang="en" sz="2000">
                <a:solidFill>
                  <a:srgbClr val="999999"/>
                </a:solidFill>
                <a:latin typeface="Inconsolata"/>
                <a:ea typeface="Inconsolata"/>
                <a:cs typeface="Inconsolata"/>
                <a:sym typeface="Inconsolata"/>
              </a:rPr>
              <a:t>-O</a:t>
            </a:r>
            <a:r>
              <a:rPr lang="en" sz="1800">
                <a:solidFill>
                  <a:srgbClr val="999999"/>
                </a:solidFill>
                <a:latin typeface="Roboto Light"/>
                <a:ea typeface="Roboto Light"/>
                <a:cs typeface="Roboto Light"/>
                <a:sym typeface="Roboto Light"/>
              </a:rPr>
              <a:t> flag enables passive OS detection.</a:t>
            </a:r>
            <a:r>
              <a:rPr lang="en" sz="1800">
                <a:solidFill>
                  <a:srgbClr val="999999"/>
                </a:solidFill>
                <a:latin typeface="Roboto Light"/>
                <a:ea typeface="Roboto Light"/>
                <a:cs typeface="Roboto Light"/>
                <a:sym typeface="Roboto Light"/>
              </a:rPr>
              <a:t> </a:t>
            </a:r>
            <a:endParaRPr sz="1800">
              <a:solidFill>
                <a:srgbClr val="999999"/>
              </a:solidFill>
              <a:latin typeface="Roboto Light"/>
              <a:ea typeface="Roboto Light"/>
              <a:cs typeface="Roboto Light"/>
              <a:sym typeface="Roboto Light"/>
            </a:endParaRPr>
          </a:p>
          <a:p>
            <a:pPr indent="-203200" lvl="0" marL="228600" rtl="0" algn="l">
              <a:spcBef>
                <a:spcPts val="600"/>
              </a:spcBef>
              <a:spcAft>
                <a:spcPts val="0"/>
              </a:spcAft>
              <a:buClr>
                <a:srgbClr val="999999"/>
              </a:buClr>
              <a:buSzPts val="1400"/>
              <a:buFont typeface="Roboto Light"/>
              <a:buChar char="●"/>
            </a:pPr>
            <a:r>
              <a:rPr lang="en">
                <a:solidFill>
                  <a:srgbClr val="999999"/>
                </a:solidFill>
                <a:latin typeface="Roboto Light"/>
                <a:ea typeface="Roboto Light"/>
                <a:cs typeface="Roboto Light"/>
                <a:sym typeface="Roboto Light"/>
              </a:rPr>
              <a:t>Nmap attempts to determine the target machine's operating system based only on the data it collects during a normal port scan. In other words, it does not send specially-crafted packets to determine the target operating system.</a:t>
            </a:r>
            <a:endParaRPr>
              <a:solidFill>
                <a:srgbClr val="999999"/>
              </a:solidFill>
              <a:latin typeface="Roboto Light"/>
              <a:ea typeface="Roboto Light"/>
              <a:cs typeface="Roboto Light"/>
              <a:sym typeface="Roboto Light"/>
            </a:endParaRPr>
          </a:p>
        </p:txBody>
      </p:sp>
      <p:sp>
        <p:nvSpPr>
          <p:cNvPr id="2431" name="Google Shape;2431;p136"/>
          <p:cNvSpPr txBox="1"/>
          <p:nvPr>
            <p:ph idx="3" type="body"/>
          </p:nvPr>
        </p:nvSpPr>
        <p:spPr>
          <a:xfrm>
            <a:off x="707600" y="3747700"/>
            <a:ext cx="7443000" cy="7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The </a:t>
            </a:r>
            <a:r>
              <a:rPr lang="en" sz="2000">
                <a:solidFill>
                  <a:srgbClr val="999999"/>
                </a:solidFill>
                <a:latin typeface="Inconsolata"/>
                <a:ea typeface="Inconsolata"/>
                <a:cs typeface="Inconsolata"/>
                <a:sym typeface="Inconsolata"/>
              </a:rPr>
              <a:t>-A</a:t>
            </a:r>
            <a:r>
              <a:rPr lang="en" sz="1800">
                <a:solidFill>
                  <a:srgbClr val="999999"/>
                </a:solidFill>
                <a:latin typeface="Roboto Light"/>
                <a:ea typeface="Roboto Light"/>
                <a:cs typeface="Roboto Light"/>
                <a:sym typeface="Roboto Light"/>
              </a:rPr>
              <a:t> flag enables active OS detection.</a:t>
            </a:r>
            <a:r>
              <a:rPr lang="en" sz="1600">
                <a:solidFill>
                  <a:srgbClr val="999999"/>
                </a:solidFill>
                <a:latin typeface="Roboto Light"/>
                <a:ea typeface="Roboto Light"/>
                <a:cs typeface="Roboto Light"/>
                <a:sym typeface="Roboto Light"/>
              </a:rPr>
              <a:t> </a:t>
            </a:r>
            <a:endParaRPr sz="1600">
              <a:solidFill>
                <a:srgbClr val="999999"/>
              </a:solidFill>
              <a:latin typeface="Roboto Light"/>
              <a:ea typeface="Roboto Light"/>
              <a:cs typeface="Roboto Light"/>
              <a:sym typeface="Roboto Light"/>
            </a:endParaRPr>
          </a:p>
          <a:p>
            <a:pPr indent="-203200" lvl="0" marL="228600" rtl="0" algn="l">
              <a:spcBef>
                <a:spcPts val="600"/>
              </a:spcBef>
              <a:spcAft>
                <a:spcPts val="0"/>
              </a:spcAft>
              <a:buClr>
                <a:srgbClr val="999999"/>
              </a:buClr>
              <a:buSzPts val="1400"/>
              <a:buFont typeface="Roboto Light"/>
              <a:buChar char="●"/>
            </a:pPr>
            <a:r>
              <a:rPr lang="en">
                <a:solidFill>
                  <a:srgbClr val="999999"/>
                </a:solidFill>
                <a:latin typeface="Roboto Light"/>
                <a:ea typeface="Roboto Light"/>
                <a:cs typeface="Roboto Light"/>
                <a:sym typeface="Roboto Light"/>
              </a:rPr>
              <a:t>Nmap sends additional packets meant to trigger responses revealing the target's OS. This method is much noisier than the -O flag and more likely to be detected by an IDS.</a:t>
            </a:r>
            <a:endParaRPr>
              <a:solidFill>
                <a:srgbClr val="999999"/>
              </a:solidFill>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35" name="Shape 2435"/>
        <p:cNvGrpSpPr/>
        <p:nvPr/>
      </p:nvGrpSpPr>
      <p:grpSpPr>
        <a:xfrm>
          <a:off x="0" y="0"/>
          <a:ext cx="0" cy="0"/>
          <a:chOff x="0" y="0"/>
          <a:chExt cx="0" cy="0"/>
        </a:xfrm>
      </p:grpSpPr>
      <p:sp>
        <p:nvSpPr>
          <p:cNvPr id="2436" name="Google Shape;2436;p137"/>
          <p:cNvSpPr/>
          <p:nvPr/>
        </p:nvSpPr>
        <p:spPr>
          <a:xfrm>
            <a:off x="457200" y="2310700"/>
            <a:ext cx="8412600" cy="1270800"/>
          </a:xfrm>
          <a:prstGeom prst="rect">
            <a:avLst/>
          </a:prstGeom>
          <a:solidFill>
            <a:srgbClr val="F9D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OS and Service Enumeration</a:t>
            </a:r>
            <a:endParaRPr/>
          </a:p>
        </p:txBody>
      </p:sp>
      <p:sp>
        <p:nvSpPr>
          <p:cNvPr id="2438" name="Google Shape;2438;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Nmap flags allow us to profile both operating systems and 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39" name="Google Shape;2439;p13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440" name="Google Shape;2440;p137"/>
          <p:cNvSpPr txBox="1"/>
          <p:nvPr>
            <p:ph idx="3" type="body"/>
          </p:nvPr>
        </p:nvSpPr>
        <p:spPr>
          <a:xfrm>
            <a:off x="707600" y="1380275"/>
            <a:ext cx="7137300" cy="7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The </a:t>
            </a:r>
            <a:r>
              <a:rPr lang="en" sz="1800">
                <a:solidFill>
                  <a:srgbClr val="999999"/>
                </a:solidFill>
                <a:latin typeface="Inconsolata"/>
                <a:ea typeface="Inconsolata"/>
                <a:cs typeface="Inconsolata"/>
                <a:sym typeface="Inconsolata"/>
              </a:rPr>
              <a:t>-sV</a:t>
            </a:r>
            <a:r>
              <a:rPr lang="en" sz="1800">
                <a:solidFill>
                  <a:srgbClr val="999999"/>
                </a:solidFill>
                <a:latin typeface="Roboto Light"/>
                <a:ea typeface="Roboto Light"/>
                <a:cs typeface="Roboto Light"/>
                <a:sym typeface="Roboto Light"/>
              </a:rPr>
              <a:t> flag enables service and version detection. </a:t>
            </a:r>
            <a:endParaRPr sz="1800">
              <a:solidFill>
                <a:srgbClr val="999999"/>
              </a:solidFill>
              <a:latin typeface="Roboto Light"/>
              <a:ea typeface="Roboto Light"/>
              <a:cs typeface="Roboto Light"/>
              <a:sym typeface="Roboto Light"/>
            </a:endParaRPr>
          </a:p>
          <a:p>
            <a:pPr indent="-203200" lvl="0" marL="228600" rtl="0" algn="l">
              <a:spcBef>
                <a:spcPts val="600"/>
              </a:spcBef>
              <a:spcAft>
                <a:spcPts val="0"/>
              </a:spcAft>
              <a:buClr>
                <a:srgbClr val="999999"/>
              </a:buClr>
              <a:buSzPts val="1400"/>
              <a:buFont typeface="Roboto Light"/>
              <a:buChar char="●"/>
            </a:pPr>
            <a:r>
              <a:rPr lang="en">
                <a:solidFill>
                  <a:srgbClr val="999999"/>
                </a:solidFill>
                <a:latin typeface="Roboto Light"/>
                <a:ea typeface="Roboto Light"/>
                <a:cs typeface="Roboto Light"/>
                <a:sym typeface="Roboto Light"/>
              </a:rPr>
              <a:t>This causes Nmap not only to determine if a target port is open, but also to determine which service is running on that port.</a:t>
            </a:r>
            <a:endParaRPr>
              <a:solidFill>
                <a:srgbClr val="999999"/>
              </a:solidFill>
              <a:latin typeface="Roboto Light"/>
              <a:ea typeface="Roboto Light"/>
              <a:cs typeface="Roboto Light"/>
              <a:sym typeface="Roboto Light"/>
            </a:endParaRPr>
          </a:p>
        </p:txBody>
      </p:sp>
      <p:sp>
        <p:nvSpPr>
          <p:cNvPr id="2441" name="Google Shape;2441;p137"/>
          <p:cNvSpPr txBox="1"/>
          <p:nvPr>
            <p:ph idx="3" type="body"/>
          </p:nvPr>
        </p:nvSpPr>
        <p:spPr>
          <a:xfrm>
            <a:off x="707600" y="2472250"/>
            <a:ext cx="7900200" cy="7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The </a:t>
            </a:r>
            <a:r>
              <a:rPr lang="en" sz="2100">
                <a:latin typeface="Inconsolata"/>
                <a:ea typeface="Inconsolata"/>
                <a:cs typeface="Inconsolata"/>
                <a:sym typeface="Inconsolata"/>
              </a:rPr>
              <a:t>-O</a:t>
            </a:r>
            <a:r>
              <a:rPr lang="en" sz="1800"/>
              <a:t> flag enables </a:t>
            </a:r>
            <a:r>
              <a:rPr b="1" lang="en" sz="1800"/>
              <a:t>passive OS detection</a:t>
            </a:r>
            <a:r>
              <a:rPr lang="en" sz="1800"/>
              <a:t>. </a:t>
            </a:r>
            <a:endParaRPr sz="1800"/>
          </a:p>
          <a:p>
            <a:pPr indent="-203200" lvl="0" marL="228600" rtl="0" algn="l">
              <a:spcBef>
                <a:spcPts val="600"/>
              </a:spcBef>
              <a:spcAft>
                <a:spcPts val="0"/>
              </a:spcAft>
              <a:buSzPts val="1400"/>
              <a:buChar char="●"/>
            </a:pPr>
            <a:r>
              <a:rPr lang="en"/>
              <a:t>Nmap attempts to determine the target machine's operating system based only on the data it collects during a normal port scan. In other words, it does not send specially-crafted packets </a:t>
            </a:r>
            <a:br>
              <a:rPr lang="en"/>
            </a:br>
            <a:r>
              <a:rPr lang="en"/>
              <a:t>to determine the target operating system.</a:t>
            </a:r>
            <a:endParaRPr/>
          </a:p>
        </p:txBody>
      </p:sp>
      <p:sp>
        <p:nvSpPr>
          <p:cNvPr id="2442" name="Google Shape;2442;p137"/>
          <p:cNvSpPr txBox="1"/>
          <p:nvPr>
            <p:ph idx="3" type="body"/>
          </p:nvPr>
        </p:nvSpPr>
        <p:spPr>
          <a:xfrm>
            <a:off x="707600" y="3747700"/>
            <a:ext cx="7678800" cy="7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The </a:t>
            </a:r>
            <a:r>
              <a:rPr lang="en" sz="2000">
                <a:solidFill>
                  <a:srgbClr val="999999"/>
                </a:solidFill>
                <a:latin typeface="Inconsolata"/>
                <a:ea typeface="Inconsolata"/>
                <a:cs typeface="Inconsolata"/>
                <a:sym typeface="Inconsolata"/>
              </a:rPr>
              <a:t>-A</a:t>
            </a:r>
            <a:r>
              <a:rPr lang="en" sz="1800">
                <a:solidFill>
                  <a:srgbClr val="999999"/>
                </a:solidFill>
                <a:latin typeface="Roboto Light"/>
                <a:ea typeface="Roboto Light"/>
                <a:cs typeface="Roboto Light"/>
                <a:sym typeface="Roboto Light"/>
              </a:rPr>
              <a:t> flag enables active OS detection.</a:t>
            </a:r>
            <a:r>
              <a:rPr lang="en" sz="1600">
                <a:solidFill>
                  <a:srgbClr val="999999"/>
                </a:solidFill>
                <a:latin typeface="Roboto Light"/>
                <a:ea typeface="Roboto Light"/>
                <a:cs typeface="Roboto Light"/>
                <a:sym typeface="Roboto Light"/>
              </a:rPr>
              <a:t> </a:t>
            </a:r>
            <a:endParaRPr sz="1600">
              <a:solidFill>
                <a:srgbClr val="999999"/>
              </a:solidFill>
              <a:latin typeface="Roboto Light"/>
              <a:ea typeface="Roboto Light"/>
              <a:cs typeface="Roboto Light"/>
              <a:sym typeface="Roboto Light"/>
            </a:endParaRPr>
          </a:p>
          <a:p>
            <a:pPr indent="-317500" lvl="0" marL="457200" rtl="0" algn="l">
              <a:spcBef>
                <a:spcPts val="600"/>
              </a:spcBef>
              <a:spcAft>
                <a:spcPts val="0"/>
              </a:spcAft>
              <a:buClr>
                <a:srgbClr val="999999"/>
              </a:buClr>
              <a:buSzPts val="1400"/>
              <a:buFont typeface="Roboto Light"/>
              <a:buChar char="●"/>
            </a:pPr>
            <a:r>
              <a:rPr lang="en">
                <a:solidFill>
                  <a:srgbClr val="999999"/>
                </a:solidFill>
                <a:latin typeface="Roboto Light"/>
                <a:ea typeface="Roboto Light"/>
                <a:cs typeface="Roboto Light"/>
                <a:sym typeface="Roboto Light"/>
              </a:rPr>
              <a:t>Nmap sends additional packets meant to trigger responses revealing the target's OS. This method is much noisier than the -O flag and more likely to be detected by an IDS.</a:t>
            </a:r>
            <a:endParaRPr sz="1800">
              <a:solidFill>
                <a:srgbClr val="999999"/>
              </a:solidFill>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46" name="Shape 2446"/>
        <p:cNvGrpSpPr/>
        <p:nvPr/>
      </p:nvGrpSpPr>
      <p:grpSpPr>
        <a:xfrm>
          <a:off x="0" y="0"/>
          <a:ext cx="0" cy="0"/>
          <a:chOff x="0" y="0"/>
          <a:chExt cx="0" cy="0"/>
        </a:xfrm>
      </p:grpSpPr>
      <p:sp>
        <p:nvSpPr>
          <p:cNvPr id="2447" name="Google Shape;2447;p138"/>
          <p:cNvSpPr/>
          <p:nvPr/>
        </p:nvSpPr>
        <p:spPr>
          <a:xfrm>
            <a:off x="457200" y="3621100"/>
            <a:ext cx="8412600" cy="1076400"/>
          </a:xfrm>
          <a:prstGeom prst="rect">
            <a:avLst/>
          </a:prstGeom>
          <a:solidFill>
            <a:srgbClr val="F9D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OS and Service Enumeration</a:t>
            </a:r>
            <a:endParaRPr/>
          </a:p>
        </p:txBody>
      </p:sp>
      <p:sp>
        <p:nvSpPr>
          <p:cNvPr id="2449" name="Google Shape;2449;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Nmap flags allow us to profile both operating systems and 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50" name="Google Shape;2450;p13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451" name="Google Shape;2451;p138"/>
          <p:cNvSpPr txBox="1"/>
          <p:nvPr>
            <p:ph idx="3" type="body"/>
          </p:nvPr>
        </p:nvSpPr>
        <p:spPr>
          <a:xfrm>
            <a:off x="707600" y="1380275"/>
            <a:ext cx="7137300" cy="7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The </a:t>
            </a:r>
            <a:r>
              <a:rPr lang="en" sz="2000">
                <a:solidFill>
                  <a:srgbClr val="999999"/>
                </a:solidFill>
                <a:latin typeface="Inconsolata"/>
                <a:ea typeface="Inconsolata"/>
                <a:cs typeface="Inconsolata"/>
                <a:sym typeface="Inconsolata"/>
              </a:rPr>
              <a:t>-sV</a:t>
            </a:r>
            <a:r>
              <a:rPr lang="en" sz="1800">
                <a:solidFill>
                  <a:srgbClr val="999999"/>
                </a:solidFill>
                <a:latin typeface="Roboto Light"/>
                <a:ea typeface="Roboto Light"/>
                <a:cs typeface="Roboto Light"/>
                <a:sym typeface="Roboto Light"/>
              </a:rPr>
              <a:t> flag enables service and version detection. </a:t>
            </a:r>
            <a:endParaRPr sz="1800">
              <a:solidFill>
                <a:srgbClr val="999999"/>
              </a:solidFill>
              <a:latin typeface="Roboto Light"/>
              <a:ea typeface="Roboto Light"/>
              <a:cs typeface="Roboto Light"/>
              <a:sym typeface="Roboto Light"/>
            </a:endParaRPr>
          </a:p>
          <a:p>
            <a:pPr indent="-203200" lvl="0" marL="228600" rtl="0" algn="l">
              <a:spcBef>
                <a:spcPts val="600"/>
              </a:spcBef>
              <a:spcAft>
                <a:spcPts val="0"/>
              </a:spcAft>
              <a:buClr>
                <a:srgbClr val="999999"/>
              </a:buClr>
              <a:buSzPts val="1400"/>
              <a:buFont typeface="Roboto Light"/>
              <a:buChar char="●"/>
            </a:pPr>
            <a:r>
              <a:rPr lang="en">
                <a:solidFill>
                  <a:srgbClr val="999999"/>
                </a:solidFill>
                <a:latin typeface="Roboto Light"/>
                <a:ea typeface="Roboto Light"/>
                <a:cs typeface="Roboto Light"/>
                <a:sym typeface="Roboto Light"/>
              </a:rPr>
              <a:t>This causes Nmap not only to determine if a target port is open, but also to determine which service is running on that port.</a:t>
            </a:r>
            <a:endParaRPr>
              <a:solidFill>
                <a:srgbClr val="999999"/>
              </a:solidFill>
              <a:latin typeface="Roboto Light"/>
              <a:ea typeface="Roboto Light"/>
              <a:cs typeface="Roboto Light"/>
              <a:sym typeface="Roboto Light"/>
            </a:endParaRPr>
          </a:p>
        </p:txBody>
      </p:sp>
      <p:sp>
        <p:nvSpPr>
          <p:cNvPr id="2452" name="Google Shape;2452;p138"/>
          <p:cNvSpPr txBox="1"/>
          <p:nvPr>
            <p:ph idx="3" type="body"/>
          </p:nvPr>
        </p:nvSpPr>
        <p:spPr>
          <a:xfrm>
            <a:off x="707600" y="2472250"/>
            <a:ext cx="8162100" cy="7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The </a:t>
            </a:r>
            <a:r>
              <a:rPr lang="en" sz="2000">
                <a:solidFill>
                  <a:srgbClr val="999999"/>
                </a:solidFill>
                <a:latin typeface="Inconsolata"/>
                <a:ea typeface="Inconsolata"/>
                <a:cs typeface="Inconsolata"/>
                <a:sym typeface="Inconsolata"/>
              </a:rPr>
              <a:t>-O</a:t>
            </a:r>
            <a:r>
              <a:rPr lang="en" sz="1800">
                <a:solidFill>
                  <a:srgbClr val="999999"/>
                </a:solidFill>
                <a:latin typeface="Roboto Light"/>
                <a:ea typeface="Roboto Light"/>
                <a:cs typeface="Roboto Light"/>
                <a:sym typeface="Roboto Light"/>
              </a:rPr>
              <a:t> flag enables passive OS detection. </a:t>
            </a:r>
            <a:endParaRPr sz="1800">
              <a:solidFill>
                <a:srgbClr val="999999"/>
              </a:solidFill>
              <a:latin typeface="Roboto Light"/>
              <a:ea typeface="Roboto Light"/>
              <a:cs typeface="Roboto Light"/>
              <a:sym typeface="Roboto Light"/>
            </a:endParaRPr>
          </a:p>
          <a:p>
            <a:pPr indent="-203200" lvl="0" marL="228600" rtl="0" algn="l">
              <a:spcBef>
                <a:spcPts val="600"/>
              </a:spcBef>
              <a:spcAft>
                <a:spcPts val="0"/>
              </a:spcAft>
              <a:buClr>
                <a:srgbClr val="999999"/>
              </a:buClr>
              <a:buSzPts val="1400"/>
              <a:buFont typeface="Roboto Light"/>
              <a:buChar char="●"/>
            </a:pPr>
            <a:r>
              <a:rPr lang="en">
                <a:solidFill>
                  <a:srgbClr val="999999"/>
                </a:solidFill>
                <a:latin typeface="Roboto Light"/>
                <a:ea typeface="Roboto Light"/>
                <a:cs typeface="Roboto Light"/>
                <a:sym typeface="Roboto Light"/>
              </a:rPr>
              <a:t>Nmap attempts to determine the target machine's operating system based only on the data it collects during a normal port scan. In other words, it does not send specially-crafted packets </a:t>
            </a:r>
            <a:br>
              <a:rPr lang="en">
                <a:solidFill>
                  <a:srgbClr val="999999"/>
                </a:solidFill>
                <a:latin typeface="Roboto Light"/>
                <a:ea typeface="Roboto Light"/>
                <a:cs typeface="Roboto Light"/>
                <a:sym typeface="Roboto Light"/>
              </a:rPr>
            </a:br>
            <a:r>
              <a:rPr lang="en">
                <a:solidFill>
                  <a:srgbClr val="999999"/>
                </a:solidFill>
                <a:latin typeface="Roboto Light"/>
                <a:ea typeface="Roboto Light"/>
                <a:cs typeface="Roboto Light"/>
                <a:sym typeface="Roboto Light"/>
              </a:rPr>
              <a:t>to determine the target operating system.</a:t>
            </a:r>
            <a:endParaRPr>
              <a:solidFill>
                <a:srgbClr val="999999"/>
              </a:solidFill>
              <a:latin typeface="Roboto Light"/>
              <a:ea typeface="Roboto Light"/>
              <a:cs typeface="Roboto Light"/>
              <a:sym typeface="Roboto Light"/>
            </a:endParaRPr>
          </a:p>
        </p:txBody>
      </p:sp>
      <p:sp>
        <p:nvSpPr>
          <p:cNvPr id="2453" name="Google Shape;2453;p138"/>
          <p:cNvSpPr txBox="1"/>
          <p:nvPr>
            <p:ph idx="3" type="body"/>
          </p:nvPr>
        </p:nvSpPr>
        <p:spPr>
          <a:xfrm>
            <a:off x="707600" y="3747700"/>
            <a:ext cx="7775100" cy="7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The </a:t>
            </a:r>
            <a:r>
              <a:rPr lang="en" sz="2000">
                <a:latin typeface="Inconsolata"/>
                <a:ea typeface="Inconsolata"/>
                <a:cs typeface="Inconsolata"/>
                <a:sym typeface="Inconsolata"/>
              </a:rPr>
              <a:t>-A</a:t>
            </a:r>
            <a:r>
              <a:rPr lang="en" sz="1800"/>
              <a:t> flag enables </a:t>
            </a:r>
            <a:r>
              <a:rPr b="1" lang="en" sz="1800"/>
              <a:t>active OS detection</a:t>
            </a:r>
            <a:r>
              <a:rPr lang="en" sz="1800"/>
              <a:t>. </a:t>
            </a:r>
            <a:endParaRPr sz="1800"/>
          </a:p>
          <a:p>
            <a:pPr indent="-203200" lvl="0" marL="228600" rtl="0" algn="l">
              <a:spcBef>
                <a:spcPts val="600"/>
              </a:spcBef>
              <a:spcAft>
                <a:spcPts val="0"/>
              </a:spcAft>
              <a:buSzPts val="1400"/>
              <a:buChar char="●"/>
            </a:pPr>
            <a:r>
              <a:rPr lang="en"/>
              <a:t>Nmap sends additional packets meant to trigger responses revealing the target's OS. This method is much noisier than the -O flag and more likely to be detected by an IDS.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5726"/>
        </a:solidFill>
      </p:bgPr>
    </p:bg>
    <p:spTree>
      <p:nvGrpSpPr>
        <p:cNvPr id="2457" name="Shape 2457"/>
        <p:cNvGrpSpPr/>
        <p:nvPr/>
      </p:nvGrpSpPr>
      <p:grpSpPr>
        <a:xfrm>
          <a:off x="0" y="0"/>
          <a:ext cx="0" cy="0"/>
          <a:chOff x="0" y="0"/>
          <a:chExt cx="0" cy="0"/>
        </a:xfrm>
      </p:grpSpPr>
      <p:sp>
        <p:nvSpPr>
          <p:cNvPr id="2458" name="Google Shape;2458;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OS and Service Enumeration</a:t>
            </a:r>
            <a:endParaRPr>
              <a:solidFill>
                <a:srgbClr val="FFFFFF"/>
              </a:solidFill>
            </a:endParaRPr>
          </a:p>
        </p:txBody>
      </p:sp>
      <p:sp>
        <p:nvSpPr>
          <p:cNvPr id="2459" name="Google Shape;2459;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Detection </a:t>
            </a:r>
            <a:r>
              <a:rPr lang="en">
                <a:solidFill>
                  <a:srgbClr val="FFFFFF"/>
                </a:solidFill>
              </a:rPr>
              <a:t>command</a:t>
            </a:r>
            <a:r>
              <a:rPr lang="en">
                <a:solidFill>
                  <a:srgbClr val="FFFFFF"/>
                </a:solidFill>
              </a:rPr>
              <a:t> examples: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460" name="Google Shape;2460;p13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3F3F3"/>
                </a:solidFill>
              </a:rPr>
              <a:t>‹#›</a:t>
            </a:fld>
            <a:endParaRPr sz="600">
              <a:solidFill>
                <a:srgbClr val="F3F3F3"/>
              </a:solidFill>
            </a:endParaRPr>
          </a:p>
        </p:txBody>
      </p:sp>
      <p:cxnSp>
        <p:nvCxnSpPr>
          <p:cNvPr id="2461" name="Google Shape;2461;p139"/>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2462" name="Google Shape;2462;p139"/>
          <p:cNvSpPr/>
          <p:nvPr/>
        </p:nvSpPr>
        <p:spPr>
          <a:xfrm>
            <a:off x="482775" y="1284300"/>
            <a:ext cx="3527700" cy="533700"/>
          </a:xfrm>
          <a:prstGeom prst="roundRect">
            <a:avLst>
              <a:gd fmla="val 10369" name="adj"/>
            </a:avLst>
          </a:prstGeom>
          <a:solidFill>
            <a:srgbClr val="FFFFFF"/>
          </a:solidFill>
          <a:ln cap="flat" cmpd="sng" w="28575">
            <a:solidFill>
              <a:srgbClr val="F9D3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Inconsolata"/>
                <a:ea typeface="Inconsolata"/>
                <a:cs typeface="Inconsolata"/>
                <a:sym typeface="Inconsolata"/>
              </a:rPr>
              <a:t>nmap -sV -p 80,443 192.168.12.50</a:t>
            </a:r>
            <a:endParaRPr sz="1000">
              <a:latin typeface="Inconsolata"/>
              <a:ea typeface="Inconsolata"/>
              <a:cs typeface="Inconsolata"/>
              <a:sym typeface="Inconsolata"/>
            </a:endParaRPr>
          </a:p>
        </p:txBody>
      </p:sp>
      <p:sp>
        <p:nvSpPr>
          <p:cNvPr id="2463" name="Google Shape;2463;p139"/>
          <p:cNvSpPr txBox="1"/>
          <p:nvPr/>
        </p:nvSpPr>
        <p:spPr>
          <a:xfrm>
            <a:off x="4175775" y="1368750"/>
            <a:ext cx="1716900" cy="36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solidFill>
                  <a:srgbClr val="FFFFFF"/>
                </a:solidFill>
                <a:latin typeface="Roboto Light"/>
                <a:ea typeface="Roboto Light"/>
                <a:cs typeface="Roboto Light"/>
                <a:sym typeface="Roboto Light"/>
              </a:rPr>
              <a:t>performs a service scan of ports </a:t>
            </a:r>
            <a:r>
              <a:rPr lang="en" sz="1200">
                <a:solidFill>
                  <a:srgbClr val="FFFFFF"/>
                </a:solidFill>
                <a:latin typeface="Inconsolata"/>
                <a:ea typeface="Inconsolata"/>
                <a:cs typeface="Inconsolata"/>
                <a:sym typeface="Inconsolata"/>
              </a:rPr>
              <a:t>80</a:t>
            </a:r>
            <a:r>
              <a:rPr lang="en" sz="1200">
                <a:solidFill>
                  <a:srgbClr val="FFFFFF"/>
                </a:solidFill>
                <a:latin typeface="Roboto Light"/>
                <a:ea typeface="Roboto Light"/>
                <a:cs typeface="Roboto Light"/>
                <a:sym typeface="Roboto Light"/>
              </a:rPr>
              <a:t> and </a:t>
            </a:r>
            <a:r>
              <a:rPr lang="en" sz="1200">
                <a:solidFill>
                  <a:srgbClr val="FFFFFF"/>
                </a:solidFill>
                <a:latin typeface="Inconsolata"/>
                <a:ea typeface="Inconsolata"/>
                <a:cs typeface="Inconsolata"/>
                <a:sym typeface="Inconsolata"/>
              </a:rPr>
              <a:t>443</a:t>
            </a:r>
            <a:r>
              <a:rPr lang="en" sz="1200">
                <a:solidFill>
                  <a:srgbClr val="FFFFFF"/>
                </a:solidFill>
                <a:latin typeface="Roboto Light"/>
                <a:ea typeface="Roboto Light"/>
                <a:cs typeface="Roboto Light"/>
                <a:sym typeface="Roboto Light"/>
              </a:rPr>
              <a:t> on</a:t>
            </a:r>
            <a:endParaRPr sz="1200">
              <a:solidFill>
                <a:srgbClr val="FFFFFF"/>
              </a:solidFill>
              <a:latin typeface="Roboto Light"/>
              <a:ea typeface="Roboto Light"/>
              <a:cs typeface="Roboto Light"/>
              <a:sym typeface="Roboto Light"/>
            </a:endParaRPr>
          </a:p>
        </p:txBody>
      </p:sp>
      <p:sp>
        <p:nvSpPr>
          <p:cNvPr id="2464" name="Google Shape;2464;p139"/>
          <p:cNvSpPr/>
          <p:nvPr/>
        </p:nvSpPr>
        <p:spPr>
          <a:xfrm>
            <a:off x="5931825" y="1284300"/>
            <a:ext cx="1572300" cy="533700"/>
          </a:xfrm>
          <a:prstGeom prst="roundRect">
            <a:avLst>
              <a:gd fmla="val 10369" name="adj"/>
            </a:avLst>
          </a:prstGeom>
          <a:solidFill>
            <a:srgbClr val="FFFFFF"/>
          </a:solidFill>
          <a:ln cap="flat" cmpd="sng" w="28575">
            <a:solidFill>
              <a:srgbClr val="F9D3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Inconsolata"/>
                <a:ea typeface="Inconsolata"/>
                <a:cs typeface="Inconsolata"/>
                <a:sym typeface="Inconsolata"/>
              </a:rPr>
              <a:t>92.168.12.50.</a:t>
            </a:r>
            <a:endParaRPr sz="1000">
              <a:latin typeface="Inconsolata"/>
              <a:ea typeface="Inconsolata"/>
              <a:cs typeface="Inconsolata"/>
              <a:sym typeface="Inconsolata"/>
            </a:endParaRPr>
          </a:p>
        </p:txBody>
      </p:sp>
      <p:sp>
        <p:nvSpPr>
          <p:cNvPr id="2465" name="Google Shape;2465;p139"/>
          <p:cNvSpPr txBox="1"/>
          <p:nvPr/>
        </p:nvSpPr>
        <p:spPr>
          <a:xfrm>
            <a:off x="7652675" y="1368750"/>
            <a:ext cx="1217100" cy="36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solidFill>
                  <a:srgbClr val="FFFFFF"/>
                </a:solidFill>
                <a:latin typeface="Roboto Light"/>
                <a:ea typeface="Roboto Light"/>
                <a:cs typeface="Roboto Light"/>
                <a:sym typeface="Roboto Light"/>
              </a:rPr>
              <a:t>Does not determine the OS.</a:t>
            </a:r>
            <a:endParaRPr sz="1200">
              <a:solidFill>
                <a:srgbClr val="FFFFFF"/>
              </a:solidFill>
              <a:latin typeface="Roboto Light"/>
              <a:ea typeface="Roboto Light"/>
              <a:cs typeface="Roboto Light"/>
              <a:sym typeface="Roboto Light"/>
            </a:endParaRPr>
          </a:p>
        </p:txBody>
      </p:sp>
      <p:sp>
        <p:nvSpPr>
          <p:cNvPr id="2466" name="Google Shape;2466;p139"/>
          <p:cNvSpPr/>
          <p:nvPr/>
        </p:nvSpPr>
        <p:spPr>
          <a:xfrm>
            <a:off x="482775" y="2376275"/>
            <a:ext cx="3527700" cy="533700"/>
          </a:xfrm>
          <a:prstGeom prst="roundRect">
            <a:avLst>
              <a:gd fmla="val 10369" name="adj"/>
            </a:avLst>
          </a:prstGeom>
          <a:solidFill>
            <a:srgbClr val="FFFFFF"/>
          </a:solidFill>
          <a:ln cap="flat" cmpd="sng" w="28575">
            <a:solidFill>
              <a:srgbClr val="F9D3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Inconsolata"/>
                <a:ea typeface="Inconsolata"/>
                <a:cs typeface="Inconsolata"/>
                <a:sym typeface="Inconsolata"/>
              </a:rPr>
              <a:t>nmap -O -sV -p 80,443 192.168.12.50</a:t>
            </a:r>
            <a:endParaRPr sz="1000">
              <a:latin typeface="Inconsolata"/>
              <a:ea typeface="Inconsolata"/>
              <a:cs typeface="Inconsolata"/>
              <a:sym typeface="Inconsolata"/>
            </a:endParaRPr>
          </a:p>
        </p:txBody>
      </p:sp>
      <p:sp>
        <p:nvSpPr>
          <p:cNvPr id="2467" name="Google Shape;2467;p139"/>
          <p:cNvSpPr txBox="1"/>
          <p:nvPr/>
        </p:nvSpPr>
        <p:spPr>
          <a:xfrm>
            <a:off x="4175775" y="2460725"/>
            <a:ext cx="1716900" cy="36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solidFill>
                  <a:srgbClr val="FFFFFF"/>
                </a:solidFill>
                <a:latin typeface="Roboto Light"/>
                <a:ea typeface="Roboto Light"/>
                <a:cs typeface="Roboto Light"/>
                <a:sym typeface="Roboto Light"/>
              </a:rPr>
              <a:t>performs a service scan of ports </a:t>
            </a:r>
            <a:r>
              <a:rPr lang="en" sz="1200">
                <a:solidFill>
                  <a:srgbClr val="FFFFFF"/>
                </a:solidFill>
                <a:latin typeface="Inconsolata"/>
                <a:ea typeface="Inconsolata"/>
                <a:cs typeface="Inconsolata"/>
                <a:sym typeface="Inconsolata"/>
              </a:rPr>
              <a:t>80</a:t>
            </a:r>
            <a:r>
              <a:rPr lang="en" sz="1200">
                <a:solidFill>
                  <a:srgbClr val="FFFFFF"/>
                </a:solidFill>
                <a:latin typeface="Roboto Light"/>
                <a:ea typeface="Roboto Light"/>
                <a:cs typeface="Roboto Light"/>
                <a:sym typeface="Roboto Light"/>
              </a:rPr>
              <a:t> and </a:t>
            </a:r>
            <a:r>
              <a:rPr lang="en" sz="1200">
                <a:solidFill>
                  <a:srgbClr val="FFFFFF"/>
                </a:solidFill>
                <a:latin typeface="Inconsolata"/>
                <a:ea typeface="Inconsolata"/>
                <a:cs typeface="Inconsolata"/>
                <a:sym typeface="Inconsolata"/>
              </a:rPr>
              <a:t>443</a:t>
            </a:r>
            <a:r>
              <a:rPr lang="en" sz="1200">
                <a:solidFill>
                  <a:srgbClr val="FFFFFF"/>
                </a:solidFill>
                <a:latin typeface="Roboto Light"/>
                <a:ea typeface="Roboto Light"/>
                <a:cs typeface="Roboto Light"/>
                <a:sym typeface="Roboto Light"/>
              </a:rPr>
              <a:t> on</a:t>
            </a:r>
            <a:endParaRPr sz="1200">
              <a:solidFill>
                <a:srgbClr val="FFFFFF"/>
              </a:solidFill>
              <a:latin typeface="Roboto Light"/>
              <a:ea typeface="Roboto Light"/>
              <a:cs typeface="Roboto Light"/>
              <a:sym typeface="Roboto Light"/>
            </a:endParaRPr>
          </a:p>
        </p:txBody>
      </p:sp>
      <p:sp>
        <p:nvSpPr>
          <p:cNvPr id="2468" name="Google Shape;2468;p139"/>
          <p:cNvSpPr/>
          <p:nvPr/>
        </p:nvSpPr>
        <p:spPr>
          <a:xfrm>
            <a:off x="5931825" y="2376275"/>
            <a:ext cx="1572300" cy="533700"/>
          </a:xfrm>
          <a:prstGeom prst="roundRect">
            <a:avLst>
              <a:gd fmla="val 10369" name="adj"/>
            </a:avLst>
          </a:prstGeom>
          <a:solidFill>
            <a:srgbClr val="FFFFFF"/>
          </a:solidFill>
          <a:ln cap="flat" cmpd="sng" w="28575">
            <a:solidFill>
              <a:srgbClr val="F9D3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Inconsolata"/>
                <a:ea typeface="Inconsolata"/>
                <a:cs typeface="Inconsolata"/>
                <a:sym typeface="Inconsolata"/>
              </a:rPr>
              <a:t>192.168.12.50</a:t>
            </a:r>
            <a:endParaRPr sz="1000">
              <a:latin typeface="Inconsolata"/>
              <a:ea typeface="Inconsolata"/>
              <a:cs typeface="Inconsolata"/>
              <a:sym typeface="Inconsolata"/>
            </a:endParaRPr>
          </a:p>
        </p:txBody>
      </p:sp>
      <p:sp>
        <p:nvSpPr>
          <p:cNvPr id="2469" name="Google Shape;2469;p139"/>
          <p:cNvSpPr txBox="1"/>
          <p:nvPr/>
        </p:nvSpPr>
        <p:spPr>
          <a:xfrm>
            <a:off x="7652675" y="2460725"/>
            <a:ext cx="1217100" cy="36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solidFill>
                  <a:srgbClr val="FFFFFF"/>
                </a:solidFill>
                <a:latin typeface="Roboto Light"/>
                <a:ea typeface="Roboto Light"/>
                <a:cs typeface="Roboto Light"/>
                <a:sym typeface="Roboto Light"/>
              </a:rPr>
              <a:t>and determines the OS through passive methods.</a:t>
            </a:r>
            <a:endParaRPr sz="1200">
              <a:solidFill>
                <a:srgbClr val="FFFFFF"/>
              </a:solidFill>
              <a:latin typeface="Roboto Light"/>
              <a:ea typeface="Roboto Light"/>
              <a:cs typeface="Roboto Light"/>
              <a:sym typeface="Roboto Light"/>
            </a:endParaRPr>
          </a:p>
        </p:txBody>
      </p:sp>
      <p:sp>
        <p:nvSpPr>
          <p:cNvPr id="2470" name="Google Shape;2470;p139"/>
          <p:cNvSpPr/>
          <p:nvPr/>
        </p:nvSpPr>
        <p:spPr>
          <a:xfrm>
            <a:off x="482775" y="3499325"/>
            <a:ext cx="3527700" cy="533700"/>
          </a:xfrm>
          <a:prstGeom prst="roundRect">
            <a:avLst>
              <a:gd fmla="val 10369" name="adj"/>
            </a:avLst>
          </a:prstGeom>
          <a:solidFill>
            <a:srgbClr val="FFFFFF"/>
          </a:solidFill>
          <a:ln cap="flat" cmpd="sng" w="28575">
            <a:solidFill>
              <a:srgbClr val="F9D3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Inconsolata"/>
                <a:ea typeface="Inconsolata"/>
                <a:cs typeface="Inconsolata"/>
                <a:sym typeface="Inconsolata"/>
              </a:rPr>
              <a:t>nmap -A -sV -p 80,443 192.168.12.50</a:t>
            </a:r>
            <a:endParaRPr sz="1000">
              <a:latin typeface="Inconsolata"/>
              <a:ea typeface="Inconsolata"/>
              <a:cs typeface="Inconsolata"/>
              <a:sym typeface="Inconsolata"/>
            </a:endParaRPr>
          </a:p>
        </p:txBody>
      </p:sp>
      <p:sp>
        <p:nvSpPr>
          <p:cNvPr id="2471" name="Google Shape;2471;p139"/>
          <p:cNvSpPr txBox="1"/>
          <p:nvPr/>
        </p:nvSpPr>
        <p:spPr>
          <a:xfrm>
            <a:off x="4175775" y="3583775"/>
            <a:ext cx="1716900" cy="36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solidFill>
                  <a:srgbClr val="FFFFFF"/>
                </a:solidFill>
                <a:latin typeface="Roboto Light"/>
                <a:ea typeface="Roboto Light"/>
                <a:cs typeface="Roboto Light"/>
                <a:sym typeface="Roboto Light"/>
              </a:rPr>
              <a:t>performs a service scan of ports </a:t>
            </a:r>
            <a:r>
              <a:rPr lang="en" sz="1200">
                <a:solidFill>
                  <a:srgbClr val="FFFFFF"/>
                </a:solidFill>
                <a:latin typeface="Inconsolata"/>
                <a:ea typeface="Inconsolata"/>
                <a:cs typeface="Inconsolata"/>
                <a:sym typeface="Inconsolata"/>
              </a:rPr>
              <a:t>80</a:t>
            </a:r>
            <a:r>
              <a:rPr lang="en" sz="1200">
                <a:solidFill>
                  <a:srgbClr val="FFFFFF"/>
                </a:solidFill>
                <a:latin typeface="Roboto Light"/>
                <a:ea typeface="Roboto Light"/>
                <a:cs typeface="Roboto Light"/>
                <a:sym typeface="Roboto Light"/>
              </a:rPr>
              <a:t> and </a:t>
            </a:r>
            <a:r>
              <a:rPr lang="en" sz="1200">
                <a:solidFill>
                  <a:srgbClr val="FFFFFF"/>
                </a:solidFill>
                <a:latin typeface="Inconsolata"/>
                <a:ea typeface="Inconsolata"/>
                <a:cs typeface="Inconsolata"/>
                <a:sym typeface="Inconsolata"/>
              </a:rPr>
              <a:t>443</a:t>
            </a:r>
            <a:r>
              <a:rPr lang="en" sz="1200">
                <a:solidFill>
                  <a:srgbClr val="FFFFFF"/>
                </a:solidFill>
                <a:latin typeface="Roboto Light"/>
                <a:ea typeface="Roboto Light"/>
                <a:cs typeface="Roboto Light"/>
                <a:sym typeface="Roboto Light"/>
              </a:rPr>
              <a:t> on</a:t>
            </a:r>
            <a:endParaRPr sz="1200">
              <a:solidFill>
                <a:srgbClr val="FFFFFF"/>
              </a:solidFill>
              <a:latin typeface="Roboto Light"/>
              <a:ea typeface="Roboto Light"/>
              <a:cs typeface="Roboto Light"/>
              <a:sym typeface="Roboto Light"/>
            </a:endParaRPr>
          </a:p>
        </p:txBody>
      </p:sp>
      <p:sp>
        <p:nvSpPr>
          <p:cNvPr id="2472" name="Google Shape;2472;p139"/>
          <p:cNvSpPr/>
          <p:nvPr/>
        </p:nvSpPr>
        <p:spPr>
          <a:xfrm>
            <a:off x="5931825" y="3499325"/>
            <a:ext cx="1572300" cy="533700"/>
          </a:xfrm>
          <a:prstGeom prst="roundRect">
            <a:avLst>
              <a:gd fmla="val 10369" name="adj"/>
            </a:avLst>
          </a:prstGeom>
          <a:solidFill>
            <a:srgbClr val="FFFFFF"/>
          </a:solidFill>
          <a:ln cap="flat" cmpd="sng" w="28575">
            <a:solidFill>
              <a:srgbClr val="F9D37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Inconsolata"/>
                <a:ea typeface="Inconsolata"/>
                <a:cs typeface="Inconsolata"/>
                <a:sym typeface="Inconsolata"/>
              </a:rPr>
              <a:t>192.168.12.50</a:t>
            </a:r>
            <a:endParaRPr sz="1000">
              <a:latin typeface="Inconsolata"/>
              <a:ea typeface="Inconsolata"/>
              <a:cs typeface="Inconsolata"/>
              <a:sym typeface="Inconsolata"/>
            </a:endParaRPr>
          </a:p>
        </p:txBody>
      </p:sp>
      <p:sp>
        <p:nvSpPr>
          <p:cNvPr id="2473" name="Google Shape;2473;p139"/>
          <p:cNvSpPr txBox="1"/>
          <p:nvPr/>
        </p:nvSpPr>
        <p:spPr>
          <a:xfrm>
            <a:off x="7652675" y="3583775"/>
            <a:ext cx="1389000" cy="36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solidFill>
                  <a:srgbClr val="FFFFFF"/>
                </a:solidFill>
                <a:latin typeface="Roboto Light"/>
                <a:ea typeface="Roboto Light"/>
                <a:cs typeface="Roboto Light"/>
                <a:sym typeface="Roboto Light"/>
              </a:rPr>
              <a:t>and determines </a:t>
            </a:r>
            <a:br>
              <a:rPr lang="en" sz="1200">
                <a:solidFill>
                  <a:srgbClr val="FFFFFF"/>
                </a:solidFill>
                <a:latin typeface="Roboto Light"/>
                <a:ea typeface="Roboto Light"/>
                <a:cs typeface="Roboto Light"/>
                <a:sym typeface="Roboto Light"/>
              </a:rPr>
            </a:br>
            <a:r>
              <a:rPr lang="en" sz="1200">
                <a:solidFill>
                  <a:srgbClr val="FFFFFF"/>
                </a:solidFill>
                <a:latin typeface="Roboto Light"/>
                <a:ea typeface="Roboto Light"/>
                <a:cs typeface="Roboto Light"/>
                <a:sym typeface="Roboto Light"/>
              </a:rPr>
              <a:t>the OS through active methods.</a:t>
            </a:r>
            <a:endParaRPr sz="1200">
              <a:solidFill>
                <a:srgbClr val="FFFFFF"/>
              </a:solidFill>
              <a:latin typeface="Roboto Light"/>
              <a:ea typeface="Roboto Light"/>
              <a:cs typeface="Roboto Light"/>
              <a:sym typeface="Roboto Light"/>
            </a:endParaRPr>
          </a:p>
          <a:p>
            <a:pPr indent="0" lvl="0" marL="0" rtl="0" algn="l">
              <a:lnSpc>
                <a:spcPct val="100000"/>
              </a:lnSpc>
              <a:spcBef>
                <a:spcPts val="1000"/>
              </a:spcBef>
              <a:spcAft>
                <a:spcPts val="0"/>
              </a:spcAft>
              <a:buNone/>
            </a:pPr>
            <a:r>
              <a:rPr lang="en" sz="1200">
                <a:solidFill>
                  <a:srgbClr val="FFFFFF"/>
                </a:solidFill>
                <a:latin typeface="Roboto Light"/>
                <a:ea typeface="Roboto Light"/>
                <a:cs typeface="Roboto Light"/>
                <a:sym typeface="Roboto Light"/>
              </a:rPr>
              <a:t>Noisier than the </a:t>
            </a:r>
            <a:endParaRPr sz="1200">
              <a:solidFill>
                <a:srgbClr val="FFFFFF"/>
              </a:solidFill>
              <a:latin typeface="Roboto Light"/>
              <a:ea typeface="Roboto Light"/>
              <a:cs typeface="Roboto Light"/>
              <a:sym typeface="Roboto Light"/>
            </a:endParaRPr>
          </a:p>
          <a:p>
            <a:pPr indent="0" lvl="0" marL="0" rtl="0" algn="l">
              <a:lnSpc>
                <a:spcPct val="100000"/>
              </a:lnSpc>
              <a:spcBef>
                <a:spcPts val="0"/>
              </a:spcBef>
              <a:spcAft>
                <a:spcPts val="1000"/>
              </a:spcAft>
              <a:buNone/>
            </a:pPr>
            <a:r>
              <a:rPr lang="en" sz="1200">
                <a:solidFill>
                  <a:srgbClr val="FFFFFF"/>
                </a:solidFill>
                <a:latin typeface="Inconsolata"/>
                <a:ea typeface="Inconsolata"/>
                <a:cs typeface="Inconsolata"/>
                <a:sym typeface="Inconsolata"/>
              </a:rPr>
              <a:t>-O</a:t>
            </a:r>
            <a:r>
              <a:rPr lang="en" sz="1200">
                <a:solidFill>
                  <a:srgbClr val="FFFFFF"/>
                </a:solidFill>
                <a:latin typeface="Roboto Light"/>
                <a:ea typeface="Roboto Light"/>
                <a:cs typeface="Roboto Light"/>
                <a:sym typeface="Roboto Light"/>
              </a:rPr>
              <a:t> option.</a:t>
            </a:r>
            <a:endParaRPr sz="1200">
              <a:solidFill>
                <a:srgbClr val="FFFFFF"/>
              </a:solidFill>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pic>
        <p:nvPicPr>
          <p:cNvPr id="2478" name="Google Shape;2478;p140"/>
          <p:cNvPicPr preferRelativeResize="0"/>
          <p:nvPr/>
        </p:nvPicPr>
        <p:blipFill>
          <a:blip r:embed="rId3">
            <a:alphaModFix/>
          </a:blip>
          <a:stretch>
            <a:fillRect/>
          </a:stretch>
        </p:blipFill>
        <p:spPr>
          <a:xfrm>
            <a:off x="0" y="0"/>
            <a:ext cx="9144000" cy="5143505"/>
          </a:xfrm>
          <a:prstGeom prst="rect">
            <a:avLst/>
          </a:prstGeom>
          <a:noFill/>
          <a:ln>
            <a:noFill/>
          </a:ln>
        </p:spPr>
      </p:pic>
      <p:sp>
        <p:nvSpPr>
          <p:cNvPr id="2479" name="Google Shape;2479;p14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480" name="Google Shape;2480;p140"/>
          <p:cNvSpPr txBox="1"/>
          <p:nvPr>
            <p:ph type="title"/>
          </p:nvPr>
        </p:nvSpPr>
        <p:spPr>
          <a:xfrm>
            <a:off x="3607950" y="1100725"/>
            <a:ext cx="5093100" cy="28758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1200"/>
              </a:spcAft>
              <a:buClr>
                <a:schemeClr val="dk1"/>
              </a:buClr>
              <a:buSzPts val="1100"/>
              <a:buFont typeface="Arial"/>
              <a:buNone/>
            </a:pPr>
            <a:r>
              <a:rPr lang="en" sz="2100">
                <a:solidFill>
                  <a:srgbClr val="FFF2CC"/>
                </a:solidFill>
                <a:latin typeface="Roboto Light"/>
                <a:ea typeface="Roboto Light"/>
                <a:cs typeface="Roboto Light"/>
                <a:sym typeface="Roboto Light"/>
              </a:rPr>
              <a:t>Network mapping is the process of collecting all the information gathered into a single document, known as a network map.</a:t>
            </a:r>
            <a:endParaRPr sz="2100">
              <a:solidFill>
                <a:srgbClr val="FFF2CC"/>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84" name="Shape 2484"/>
        <p:cNvGrpSpPr/>
        <p:nvPr/>
      </p:nvGrpSpPr>
      <p:grpSpPr>
        <a:xfrm>
          <a:off x="0" y="0"/>
          <a:ext cx="0" cy="0"/>
          <a:chOff x="0" y="0"/>
          <a:chExt cx="0" cy="0"/>
        </a:xfrm>
      </p:grpSpPr>
      <p:sp>
        <p:nvSpPr>
          <p:cNvPr id="2485" name="Google Shape;2485;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OS and Service Enumeration</a:t>
            </a:r>
            <a:endParaRPr/>
          </a:p>
        </p:txBody>
      </p:sp>
      <p:sp>
        <p:nvSpPr>
          <p:cNvPr id="2486" name="Google Shape;2486;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use </a:t>
            </a:r>
            <a:r>
              <a:rPr lang="en"/>
              <a:t>tools for generating graphical network maps, such as Maltego. </a:t>
            </a:r>
            <a:endParaRPr/>
          </a:p>
          <a:p>
            <a:pPr indent="0" lvl="0" marL="0" rtl="0" algn="l">
              <a:spcBef>
                <a:spcPts val="0"/>
              </a:spcBef>
              <a:spcAft>
                <a:spcPts val="0"/>
              </a:spcAft>
              <a:buNone/>
            </a:pPr>
            <a:r>
              <a:rPr lang="en"/>
              <a:t>But maps drawn by hand often work just as well.</a:t>
            </a:r>
            <a:endParaRPr/>
          </a:p>
        </p:txBody>
      </p:sp>
      <p:sp>
        <p:nvSpPr>
          <p:cNvPr id="2487" name="Google Shape;2487;p141"/>
          <p:cNvSpPr txBox="1"/>
          <p:nvPr>
            <p:ph idx="3" type="body"/>
          </p:nvPr>
        </p:nvSpPr>
        <p:spPr>
          <a:xfrm>
            <a:off x="175" y="1477075"/>
            <a:ext cx="2681700" cy="2148300"/>
          </a:xfrm>
          <a:prstGeom prst="rect">
            <a:avLst/>
          </a:prstGeom>
          <a:solidFill>
            <a:srgbClr val="F4BB32"/>
          </a:solidFill>
        </p:spPr>
        <p:txBody>
          <a:bodyPr anchorCtr="0" anchor="t" bIns="91425" lIns="457200" spcFirstLastPara="1" rIns="457200" wrap="square" tIns="274300">
            <a:noAutofit/>
          </a:bodyPr>
          <a:lstStyle/>
          <a:p>
            <a:pPr indent="0" lvl="0" marL="0" rtl="0" algn="l">
              <a:spcBef>
                <a:spcPts val="0"/>
              </a:spcBef>
              <a:spcAft>
                <a:spcPts val="0"/>
              </a:spcAft>
              <a:buNone/>
            </a:pPr>
            <a:r>
              <a:rPr lang="en"/>
              <a:t>D</a:t>
            </a:r>
            <a:r>
              <a:rPr lang="en"/>
              <a:t>rawing a map yourself helps clarify attack tactics and asks you to use all the information collected during the intelligence gathering phase.</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2488" name="Google Shape;2488;p14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489" name="Google Shape;2489;p141"/>
          <p:cNvPicPr preferRelativeResize="0"/>
          <p:nvPr/>
        </p:nvPicPr>
        <p:blipFill>
          <a:blip r:embed="rId3">
            <a:alphaModFix/>
          </a:blip>
          <a:stretch>
            <a:fillRect/>
          </a:stretch>
        </p:blipFill>
        <p:spPr>
          <a:xfrm>
            <a:off x="2627175" y="1477075"/>
            <a:ext cx="5980599" cy="3261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14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495" name="Google Shape;2495;p14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Nmap and Scanning Review</a:t>
            </a:r>
            <a:endParaRPr sz="2600">
              <a:latin typeface="Roboto Light"/>
              <a:ea typeface="Roboto Light"/>
              <a:cs typeface="Roboto Light"/>
              <a:sym typeface="Roboto Light"/>
            </a:endParaRPr>
          </a:p>
          <a:p>
            <a:pPr indent="0" lvl="0" marL="0" rtl="0" algn="l">
              <a:lnSpc>
                <a:spcPct val="115000"/>
              </a:lnSpc>
              <a:spcBef>
                <a:spcPts val="800"/>
              </a:spcBef>
              <a:spcAft>
                <a:spcPts val="800"/>
              </a:spcAft>
              <a:buNone/>
            </a:pPr>
            <a:r>
              <a:rPr lang="en" sz="2000">
                <a:latin typeface="Roboto Light"/>
                <a:ea typeface="Roboto Light"/>
                <a:cs typeface="Roboto Light"/>
                <a:sym typeface="Roboto Light"/>
              </a:rPr>
              <a:t>In this activity, you’ll use the Nmap documentation to learn useful new flags. Once you complete the tasks, you’ll review other pen testing and scanning concepts with a brief quiz.</a:t>
            </a:r>
            <a:endParaRPr sz="2000">
              <a:latin typeface="Roboto Light"/>
              <a:ea typeface="Roboto Light"/>
              <a:cs typeface="Roboto Light"/>
              <a:sym typeface="Roboto Light"/>
            </a:endParaRPr>
          </a:p>
        </p:txBody>
      </p:sp>
      <p:sp>
        <p:nvSpPr>
          <p:cNvPr id="2496" name="Google Shape;2496;p14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1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pic>
        <p:nvPicPr>
          <p:cNvPr id="2080" name="Google Shape;2080;p10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081" name="Google Shape;2081;p10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082" name="Google Shape;2082;p109"/>
          <p:cNvSpPr txBox="1"/>
          <p:nvPr>
            <p:ph type="title"/>
          </p:nvPr>
        </p:nvSpPr>
        <p:spPr>
          <a:xfrm>
            <a:off x="3600775" y="1388400"/>
            <a:ext cx="5007000" cy="28701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FFF2CC"/>
                </a:solidFill>
                <a:latin typeface="Roboto Light"/>
                <a:ea typeface="Roboto Light"/>
                <a:cs typeface="Roboto Light"/>
                <a:sym typeface="Roboto Light"/>
              </a:rPr>
              <a:t>Today, we will exploit a vulnerability called Shellshock, also known as the bash bug.</a:t>
            </a:r>
            <a:endParaRPr>
              <a:solidFill>
                <a:srgbClr val="FFF2CC"/>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086" name="Shape 2086"/>
        <p:cNvGrpSpPr/>
        <p:nvPr/>
      </p:nvGrpSpPr>
      <p:grpSpPr>
        <a:xfrm>
          <a:off x="0" y="0"/>
          <a:ext cx="0" cy="0"/>
          <a:chOff x="0" y="0"/>
          <a:chExt cx="0" cy="0"/>
        </a:xfrm>
      </p:grpSpPr>
      <p:sp>
        <p:nvSpPr>
          <p:cNvPr id="2087" name="Google Shape;2087;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Shellshock</a:t>
            </a:r>
            <a:endParaRPr/>
          </a:p>
        </p:txBody>
      </p:sp>
      <p:sp>
        <p:nvSpPr>
          <p:cNvPr id="2088" name="Google Shape;2088;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Shellshock is a remote code execution (RCE) vulnerability that allows attackers </a:t>
            </a:r>
            <a:br>
              <a:rPr lang="en"/>
            </a:br>
            <a:r>
              <a:rPr lang="en"/>
              <a:t>to execute arbitrary Bash code on vulnerable targets.</a:t>
            </a:r>
            <a:endParaRPr/>
          </a:p>
        </p:txBody>
      </p:sp>
      <p:sp>
        <p:nvSpPr>
          <p:cNvPr id="2089" name="Google Shape;2089;p110"/>
          <p:cNvSpPr txBox="1"/>
          <p:nvPr>
            <p:ph idx="3" type="body"/>
          </p:nvPr>
        </p:nvSpPr>
        <p:spPr>
          <a:xfrm>
            <a:off x="-12300" y="1284250"/>
            <a:ext cx="4342200" cy="837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800"/>
              </a:spcBef>
              <a:spcAft>
                <a:spcPts val="800"/>
              </a:spcAft>
              <a:buClr>
                <a:schemeClr val="dk1"/>
              </a:buClr>
              <a:buSzPts val="1100"/>
              <a:buFont typeface="Arial"/>
              <a:buNone/>
            </a:pPr>
            <a:r>
              <a:rPr lang="en"/>
              <a:t>With Shellshock, attackers can perform almost any Bash command, including:</a:t>
            </a:r>
            <a:endParaRPr/>
          </a:p>
        </p:txBody>
      </p:sp>
      <p:sp>
        <p:nvSpPr>
          <p:cNvPr id="2090" name="Google Shape;2090;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091" name="Google Shape;2091;p110"/>
          <p:cNvPicPr preferRelativeResize="0"/>
          <p:nvPr/>
        </p:nvPicPr>
        <p:blipFill rotWithShape="1">
          <a:blip r:embed="rId3">
            <a:alphaModFix/>
          </a:blip>
          <a:srcRect b="0" l="18084" r="18078" t="0"/>
          <a:stretch/>
        </p:blipFill>
        <p:spPr>
          <a:xfrm>
            <a:off x="4791325" y="1183050"/>
            <a:ext cx="3489050" cy="3686125"/>
          </a:xfrm>
          <a:prstGeom prst="rect">
            <a:avLst/>
          </a:prstGeom>
          <a:noFill/>
          <a:ln>
            <a:noFill/>
          </a:ln>
        </p:spPr>
      </p:pic>
      <p:sp>
        <p:nvSpPr>
          <p:cNvPr id="2092" name="Google Shape;2092;p110"/>
          <p:cNvSpPr/>
          <p:nvPr/>
        </p:nvSpPr>
        <p:spPr>
          <a:xfrm>
            <a:off x="1309476" y="2234825"/>
            <a:ext cx="26379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10"/>
          <p:cNvSpPr/>
          <p:nvPr/>
        </p:nvSpPr>
        <p:spPr>
          <a:xfrm>
            <a:off x="1306000" y="3013318"/>
            <a:ext cx="26379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10"/>
          <p:cNvSpPr/>
          <p:nvPr/>
        </p:nvSpPr>
        <p:spPr>
          <a:xfrm>
            <a:off x="1306000" y="3779826"/>
            <a:ext cx="26379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10"/>
          <p:cNvSpPr txBox="1"/>
          <p:nvPr/>
        </p:nvSpPr>
        <p:spPr>
          <a:xfrm>
            <a:off x="1478374" y="2254000"/>
            <a:ext cx="24165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Download sensitive data.</a:t>
            </a:r>
            <a:endParaRPr>
              <a:latin typeface="Roboto"/>
              <a:ea typeface="Roboto"/>
              <a:cs typeface="Roboto"/>
              <a:sym typeface="Roboto"/>
            </a:endParaRPr>
          </a:p>
        </p:txBody>
      </p:sp>
      <p:sp>
        <p:nvSpPr>
          <p:cNvPr id="2096" name="Google Shape;2096;p110"/>
          <p:cNvSpPr txBox="1"/>
          <p:nvPr/>
        </p:nvSpPr>
        <p:spPr>
          <a:xfrm>
            <a:off x="1474375" y="3015725"/>
            <a:ext cx="24729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Send and receive shells </a:t>
            </a:r>
            <a:br>
              <a:rPr lang="en">
                <a:latin typeface="Roboto"/>
                <a:ea typeface="Roboto"/>
                <a:cs typeface="Roboto"/>
                <a:sym typeface="Roboto"/>
              </a:rPr>
            </a:br>
            <a:r>
              <a:rPr lang="en">
                <a:latin typeface="Roboto"/>
                <a:ea typeface="Roboto"/>
                <a:cs typeface="Roboto"/>
                <a:sym typeface="Roboto"/>
              </a:rPr>
              <a:t>to and from the target.</a:t>
            </a:r>
            <a:endParaRPr>
              <a:latin typeface="Roboto"/>
              <a:ea typeface="Roboto"/>
              <a:cs typeface="Roboto"/>
              <a:sym typeface="Roboto"/>
            </a:endParaRPr>
          </a:p>
        </p:txBody>
      </p:sp>
      <p:sp>
        <p:nvSpPr>
          <p:cNvPr id="2097" name="Google Shape;2097;p110"/>
          <p:cNvSpPr txBox="1"/>
          <p:nvPr/>
        </p:nvSpPr>
        <p:spPr>
          <a:xfrm>
            <a:off x="1478394" y="3782250"/>
            <a:ext cx="24165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Backdoor the victim.</a:t>
            </a:r>
            <a:endParaRPr>
              <a:latin typeface="Roboto"/>
              <a:ea typeface="Roboto"/>
              <a:cs typeface="Roboto"/>
              <a:sym typeface="Roboto"/>
            </a:endParaRPr>
          </a:p>
        </p:txBody>
      </p:sp>
      <p:grpSp>
        <p:nvGrpSpPr>
          <p:cNvPr id="2098" name="Google Shape;2098;p110"/>
          <p:cNvGrpSpPr/>
          <p:nvPr/>
        </p:nvGrpSpPr>
        <p:grpSpPr>
          <a:xfrm>
            <a:off x="410650" y="2254000"/>
            <a:ext cx="776889" cy="621300"/>
            <a:chOff x="457200" y="1378813"/>
            <a:chExt cx="776889" cy="621300"/>
          </a:xfrm>
        </p:grpSpPr>
        <p:sp>
          <p:nvSpPr>
            <p:cNvPr id="2099" name="Google Shape;2099;p110"/>
            <p:cNvSpPr/>
            <p:nvPr/>
          </p:nvSpPr>
          <p:spPr>
            <a:xfrm>
              <a:off x="457200" y="1378813"/>
              <a:ext cx="695400" cy="621300"/>
            </a:xfrm>
            <a:prstGeom prst="roundRect">
              <a:avLst>
                <a:gd fmla="val 16667" name="adj"/>
              </a:avLst>
            </a:prstGeom>
            <a:solidFill>
              <a:srgbClr val="FFC80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00" name="Google Shape;2100;p110"/>
            <p:cNvSpPr/>
            <p:nvPr/>
          </p:nvSpPr>
          <p:spPr>
            <a:xfrm rot="5400000">
              <a:off x="969614" y="1607625"/>
              <a:ext cx="340325" cy="188625"/>
            </a:xfrm>
            <a:prstGeom prst="flowChartExtract">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110"/>
          <p:cNvGrpSpPr/>
          <p:nvPr/>
        </p:nvGrpSpPr>
        <p:grpSpPr>
          <a:xfrm>
            <a:off x="410650" y="3030100"/>
            <a:ext cx="776889" cy="621300"/>
            <a:chOff x="457200" y="1378813"/>
            <a:chExt cx="776889" cy="621300"/>
          </a:xfrm>
        </p:grpSpPr>
        <p:sp>
          <p:nvSpPr>
            <p:cNvPr id="2102" name="Google Shape;2102;p110"/>
            <p:cNvSpPr/>
            <p:nvPr/>
          </p:nvSpPr>
          <p:spPr>
            <a:xfrm>
              <a:off x="457200" y="1378813"/>
              <a:ext cx="695400" cy="621300"/>
            </a:xfrm>
            <a:prstGeom prst="roundRect">
              <a:avLst>
                <a:gd fmla="val 16667" name="adj"/>
              </a:avLst>
            </a:prstGeom>
            <a:solidFill>
              <a:srgbClr val="0B9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103" name="Google Shape;2103;p110"/>
            <p:cNvSpPr/>
            <p:nvPr/>
          </p:nvSpPr>
          <p:spPr>
            <a:xfrm rot="5400000">
              <a:off x="969614" y="1607625"/>
              <a:ext cx="340325" cy="188625"/>
            </a:xfrm>
            <a:prstGeom prst="flowChartExtract">
              <a:avLst/>
            </a:prstGeom>
            <a:solidFill>
              <a:srgbClr val="0B9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110"/>
          <p:cNvGrpSpPr/>
          <p:nvPr/>
        </p:nvGrpSpPr>
        <p:grpSpPr>
          <a:xfrm>
            <a:off x="410650" y="3799025"/>
            <a:ext cx="776889" cy="621300"/>
            <a:chOff x="457200" y="1378813"/>
            <a:chExt cx="776889" cy="621300"/>
          </a:xfrm>
        </p:grpSpPr>
        <p:sp>
          <p:nvSpPr>
            <p:cNvPr id="2105" name="Google Shape;2105;p110"/>
            <p:cNvSpPr/>
            <p:nvPr/>
          </p:nvSpPr>
          <p:spPr>
            <a:xfrm>
              <a:off x="457200" y="1378813"/>
              <a:ext cx="695400" cy="621300"/>
            </a:xfrm>
            <a:prstGeom prst="roundRect">
              <a:avLst>
                <a:gd fmla="val 16667" name="adj"/>
              </a:avLst>
            </a:prstGeom>
            <a:solidFill>
              <a:srgbClr val="CE17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06" name="Google Shape;2106;p110"/>
            <p:cNvSpPr/>
            <p:nvPr/>
          </p:nvSpPr>
          <p:spPr>
            <a:xfrm rot="5400000">
              <a:off x="969614" y="1607625"/>
              <a:ext cx="340325" cy="188625"/>
            </a:xfrm>
            <a:prstGeom prst="flowChartExtract">
              <a:avLst/>
            </a:prstGeom>
            <a:solidFill>
              <a:srgbClr val="CE17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110" name="Shape 2110"/>
        <p:cNvGrpSpPr/>
        <p:nvPr/>
      </p:nvGrpSpPr>
      <p:grpSpPr>
        <a:xfrm>
          <a:off x="0" y="0"/>
          <a:ext cx="0" cy="0"/>
          <a:chOff x="0" y="0"/>
          <a:chExt cx="0" cy="0"/>
        </a:xfrm>
      </p:grpSpPr>
      <p:sp>
        <p:nvSpPr>
          <p:cNvPr id="2111" name="Google Shape;211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Shellshock</a:t>
            </a:r>
            <a:endParaRPr/>
          </a:p>
        </p:txBody>
      </p:sp>
      <p:sp>
        <p:nvSpPr>
          <p:cNvPr id="2112" name="Google Shape;2112;p111"/>
          <p:cNvSpPr txBox="1"/>
          <p:nvPr>
            <p:ph idx="1" type="subTitle"/>
          </p:nvPr>
        </p:nvSpPr>
        <p:spPr>
          <a:xfrm>
            <a:off x="0" y="623300"/>
            <a:ext cx="9144000" cy="4176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Shellshock is made possible due to a vulnerability in the way servers </a:t>
            </a:r>
            <a:br>
              <a:rPr lang="en">
                <a:solidFill>
                  <a:schemeClr val="dk1"/>
                </a:solidFill>
              </a:rPr>
            </a:br>
            <a:r>
              <a:rPr lang="en">
                <a:solidFill>
                  <a:schemeClr val="dk1"/>
                </a:solidFill>
              </a:rPr>
              <a:t>parse HTTP requests. Let’s look at that vulnerability:</a:t>
            </a:r>
            <a:endParaRPr>
              <a:solidFill>
                <a:schemeClr val="dk1"/>
              </a:solidFill>
            </a:endParaRPr>
          </a:p>
          <a:p>
            <a:pPr indent="0" lvl="0" marL="0" rtl="0" algn="l">
              <a:spcBef>
                <a:spcPts val="0"/>
              </a:spcBef>
              <a:spcAft>
                <a:spcPts val="0"/>
              </a:spcAft>
              <a:buNone/>
            </a:pPr>
            <a:r>
              <a:t/>
            </a:r>
            <a:endParaRPr/>
          </a:p>
        </p:txBody>
      </p:sp>
      <p:sp>
        <p:nvSpPr>
          <p:cNvPr id="2113" name="Google Shape;2113;p11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One way that websites are served is through </a:t>
            </a:r>
            <a:r>
              <a:rPr b="1" lang="en"/>
              <a:t>Common Gateway Interface (CGI),</a:t>
            </a:r>
            <a:r>
              <a:rPr lang="en"/>
              <a:t> which defines a set of rules that allow web clients to run scripts on a server.</a:t>
            </a:r>
            <a:endParaRPr/>
          </a:p>
        </p:txBody>
      </p:sp>
      <p:sp>
        <p:nvSpPr>
          <p:cNvPr id="2114" name="Google Shape;2114;p11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If a client requests a script, such as </a:t>
            </a:r>
            <a:r>
              <a:rPr b="1" lang="en">
                <a:latin typeface="Inconsolata"/>
                <a:ea typeface="Inconsolata"/>
                <a:cs typeface="Inconsolata"/>
                <a:sym typeface="Inconsolata"/>
              </a:rPr>
              <a:t>/cgi-bin/status.sh</a:t>
            </a:r>
            <a:r>
              <a:rPr lang="en"/>
              <a:t>, the server w</a:t>
            </a:r>
            <a:r>
              <a:rPr lang="en"/>
              <a:t>ill run the script </a:t>
            </a:r>
            <a:r>
              <a:rPr b="1" lang="en">
                <a:latin typeface="Inconsolata"/>
                <a:ea typeface="Inconsolata"/>
                <a:cs typeface="Inconsolata"/>
                <a:sym typeface="Inconsolata"/>
              </a:rPr>
              <a:t>status.sh</a:t>
            </a:r>
            <a:r>
              <a:rPr lang="en"/>
              <a:t>.  Then it will send the output back in an HTTP response.</a:t>
            </a:r>
            <a:endParaRPr/>
          </a:p>
        </p:txBody>
      </p:sp>
      <p:sp>
        <p:nvSpPr>
          <p:cNvPr id="2115" name="Google Shape;2115;p11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Sometimes, the server needs to use HTTP headers to run CGI scripts.</a:t>
            </a:r>
            <a:endParaRPr/>
          </a:p>
        </p:txBody>
      </p:sp>
      <p:sp>
        <p:nvSpPr>
          <p:cNvPr id="2116" name="Google Shape;2116;p11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Servers will load HTTP request headers as Bash environment variables and run the CGI scripts. The scripts can then access the HTTP headers by reading the variables. </a:t>
            </a:r>
            <a:endParaRPr/>
          </a:p>
        </p:txBody>
      </p:sp>
      <p:sp>
        <p:nvSpPr>
          <p:cNvPr id="2117" name="Google Shape;2117;p1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18" name="Google Shape;2118;p111"/>
          <p:cNvSpPr/>
          <p:nvPr/>
        </p:nvSpPr>
        <p:spPr>
          <a:xfrm>
            <a:off x="7835325" y="99175"/>
            <a:ext cx="1141500" cy="1223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9" name="Google Shape;2119;p111"/>
          <p:cNvPicPr preferRelativeResize="0"/>
          <p:nvPr/>
        </p:nvPicPr>
        <p:blipFill rotWithShape="1">
          <a:blip r:embed="rId3">
            <a:alphaModFix/>
          </a:blip>
          <a:srcRect b="0" l="18084" r="18078" t="0"/>
          <a:stretch/>
        </p:blipFill>
        <p:spPr>
          <a:xfrm>
            <a:off x="7893484" y="103775"/>
            <a:ext cx="1083216" cy="114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123" name="Shape 2123"/>
        <p:cNvGrpSpPr/>
        <p:nvPr/>
      </p:nvGrpSpPr>
      <p:grpSpPr>
        <a:xfrm>
          <a:off x="0" y="0"/>
          <a:ext cx="0" cy="0"/>
          <a:chOff x="0" y="0"/>
          <a:chExt cx="0" cy="0"/>
        </a:xfrm>
      </p:grpSpPr>
      <p:sp>
        <p:nvSpPr>
          <p:cNvPr id="2124" name="Google Shape;2124;p112"/>
          <p:cNvSpPr/>
          <p:nvPr/>
        </p:nvSpPr>
        <p:spPr>
          <a:xfrm>
            <a:off x="7835325" y="99175"/>
            <a:ext cx="1141500" cy="1223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Shellshock</a:t>
            </a:r>
            <a:endParaRPr/>
          </a:p>
        </p:txBody>
      </p:sp>
      <p:sp>
        <p:nvSpPr>
          <p:cNvPr id="2126" name="Google Shape;2126;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For example, sending the following request results in the server </a:t>
            </a:r>
            <a:br>
              <a:rPr lang="en"/>
            </a:br>
            <a:r>
              <a:rPr lang="en"/>
              <a:t>creating an </a:t>
            </a:r>
            <a:r>
              <a:rPr b="1" lang="en">
                <a:latin typeface="Inconsolata"/>
                <a:ea typeface="Inconsolata"/>
                <a:cs typeface="Inconsolata"/>
                <a:sym typeface="Inconsolata"/>
              </a:rPr>
              <a:t>HTTP_USER_AGENT</a:t>
            </a:r>
            <a:r>
              <a:rPr lang="en"/>
              <a:t> variable</a:t>
            </a:r>
            <a:r>
              <a:rPr lang="en"/>
              <a:t> </a:t>
            </a:r>
            <a:r>
              <a:rPr lang="en"/>
              <a:t>equal to </a:t>
            </a:r>
            <a:r>
              <a:rPr b="1" lang="en">
                <a:latin typeface="Inconsolata"/>
                <a:ea typeface="Inconsolata"/>
                <a:cs typeface="Inconsolata"/>
                <a:sym typeface="Inconsolata"/>
              </a:rPr>
              <a:t>curl</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127" name="Google Shape;2127;p11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28" name="Google Shape;2128;p112"/>
          <p:cNvSpPr/>
          <p:nvPr/>
        </p:nvSpPr>
        <p:spPr>
          <a:xfrm>
            <a:off x="3438900" y="1844525"/>
            <a:ext cx="4077600" cy="2148900"/>
          </a:xfrm>
          <a:prstGeom prst="roundRect">
            <a:avLst>
              <a:gd fmla="val 5554"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2743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latin typeface="Inconsolata"/>
                <a:ea typeface="Inconsolata"/>
                <a:cs typeface="Inconsolata"/>
                <a:sym typeface="Inconsolata"/>
              </a:rPr>
              <a:t>GET /index.html HTTP/1.1</a:t>
            </a:r>
            <a:endParaRPr sz="2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sz="2200">
                <a:latin typeface="Inconsolata"/>
                <a:ea typeface="Inconsolata"/>
                <a:cs typeface="Inconsolata"/>
                <a:sym typeface="Inconsolata"/>
              </a:rPr>
              <a:t>Host: example.com</a:t>
            </a:r>
            <a:endParaRPr sz="2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b="1" lang="en" sz="2200">
                <a:latin typeface="Inconsolata"/>
                <a:ea typeface="Inconsolata"/>
                <a:cs typeface="Inconsolata"/>
                <a:sym typeface="Inconsolata"/>
              </a:rPr>
              <a:t>User-Agent: curl</a:t>
            </a:r>
            <a:endParaRPr b="1" sz="2200">
              <a:latin typeface="Inconsolata"/>
              <a:ea typeface="Inconsolata"/>
              <a:cs typeface="Inconsolata"/>
              <a:sym typeface="Inconsolata"/>
            </a:endParaRPr>
          </a:p>
          <a:p>
            <a:pPr indent="0" lvl="0" marL="0" rtl="0" algn="l">
              <a:lnSpc>
                <a:spcPct val="115000"/>
              </a:lnSpc>
              <a:spcBef>
                <a:spcPts val="0"/>
              </a:spcBef>
              <a:spcAft>
                <a:spcPts val="0"/>
              </a:spcAft>
              <a:buNone/>
            </a:pPr>
            <a:r>
              <a:rPr lang="en" sz="2200">
                <a:latin typeface="Inconsolata"/>
                <a:ea typeface="Inconsolata"/>
                <a:cs typeface="Inconsolata"/>
                <a:sym typeface="Inconsolata"/>
              </a:rPr>
              <a:t>Connection: keep-alive</a:t>
            </a:r>
            <a:endParaRPr sz="2200">
              <a:latin typeface="Inconsolata"/>
              <a:ea typeface="Inconsolata"/>
              <a:cs typeface="Inconsolata"/>
              <a:sym typeface="Inconsolata"/>
            </a:endParaRPr>
          </a:p>
        </p:txBody>
      </p:sp>
      <p:pic>
        <p:nvPicPr>
          <p:cNvPr id="2129" name="Google Shape;2129;p112"/>
          <p:cNvPicPr preferRelativeResize="0"/>
          <p:nvPr/>
        </p:nvPicPr>
        <p:blipFill rotWithShape="1">
          <a:blip r:embed="rId3">
            <a:alphaModFix/>
          </a:blip>
          <a:srcRect b="0" l="18084" r="18078" t="0"/>
          <a:stretch/>
        </p:blipFill>
        <p:spPr>
          <a:xfrm>
            <a:off x="7893484" y="103775"/>
            <a:ext cx="1083216" cy="1144400"/>
          </a:xfrm>
          <a:prstGeom prst="rect">
            <a:avLst/>
          </a:prstGeom>
          <a:noFill/>
          <a:ln>
            <a:noFill/>
          </a:ln>
        </p:spPr>
      </p:pic>
      <p:sp>
        <p:nvSpPr>
          <p:cNvPr id="2130" name="Google Shape;2130;p112"/>
          <p:cNvSpPr/>
          <p:nvPr/>
        </p:nvSpPr>
        <p:spPr>
          <a:xfrm flipH="1" rot="-5400000">
            <a:off x="1638199" y="1899524"/>
            <a:ext cx="1499613" cy="2431715"/>
          </a:xfrm>
          <a:prstGeom prst="flowChartOffpageConnector">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12"/>
          <p:cNvSpPr/>
          <p:nvPr/>
        </p:nvSpPr>
        <p:spPr>
          <a:xfrm flipH="1">
            <a:off x="-12300" y="2365718"/>
            <a:ext cx="2267700" cy="1499400"/>
          </a:xfrm>
          <a:prstGeom prst="rect">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12"/>
          <p:cNvSpPr txBox="1"/>
          <p:nvPr>
            <p:ph idx="3" type="body"/>
          </p:nvPr>
        </p:nvSpPr>
        <p:spPr>
          <a:xfrm>
            <a:off x="399875" y="2587675"/>
            <a:ext cx="2705700" cy="1144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solidFill>
                  <a:schemeClr val="dk1"/>
                </a:solidFill>
              </a:rPr>
              <a:t>Bash does not </a:t>
            </a:r>
            <a:r>
              <a:rPr lang="en">
                <a:solidFill>
                  <a:schemeClr val="dk1"/>
                </a:solidFill>
              </a:rPr>
              <a:t>sanitize headers</a:t>
            </a:r>
            <a:r>
              <a:rPr lang="en">
                <a:solidFill>
                  <a:schemeClr val="dk1"/>
                </a:solidFill>
              </a:rPr>
              <a:t> before loading them as environment variables. </a:t>
            </a:r>
            <a:endParaRPr>
              <a:solidFill>
                <a:schemeClr val="dk1"/>
              </a:solidFill>
            </a:endParaRPr>
          </a:p>
          <a:p>
            <a:pPr indent="0" lvl="0" marL="0" rtl="0" algn="l">
              <a:lnSpc>
                <a:spcPct val="100000"/>
              </a:lnSpc>
              <a:spcBef>
                <a:spcPts val="600"/>
              </a:spcBef>
              <a:spcAft>
                <a:spcPts val="0"/>
              </a:spcAft>
              <a:buNone/>
            </a:pPr>
            <a:r>
              <a:rPr lang="en">
                <a:solidFill>
                  <a:schemeClr val="dk1"/>
                </a:solidFill>
              </a:rPr>
              <a:t>This means it loads the value </a:t>
            </a:r>
            <a:endParaRPr>
              <a:solidFill>
                <a:schemeClr val="dk1"/>
              </a:solidFill>
            </a:endParaRPr>
          </a:p>
          <a:p>
            <a:pPr indent="0" lvl="0" marL="0" rtl="0" algn="l">
              <a:lnSpc>
                <a:spcPct val="100000"/>
              </a:lnSpc>
              <a:spcBef>
                <a:spcPts val="0"/>
              </a:spcBef>
              <a:spcAft>
                <a:spcPts val="600"/>
              </a:spcAft>
              <a:buNone/>
            </a:pPr>
            <a:r>
              <a:rPr lang="en">
                <a:solidFill>
                  <a:schemeClr val="dk1"/>
                </a:solidFill>
              </a:rPr>
              <a:t>sent in the header.</a:t>
            </a:r>
            <a:endParaRPr b="1" sz="1700"/>
          </a:p>
        </p:txBody>
      </p:sp>
      <p:sp>
        <p:nvSpPr>
          <p:cNvPr id="2133" name="Google Shape;2133;p112"/>
          <p:cNvSpPr/>
          <p:nvPr/>
        </p:nvSpPr>
        <p:spPr>
          <a:xfrm>
            <a:off x="3266900" y="2911238"/>
            <a:ext cx="2914800" cy="408300"/>
          </a:xfrm>
          <a:prstGeom prst="rect">
            <a:avLst/>
          </a:prstGeom>
          <a:noFill/>
          <a:ln cap="flat" cmpd="sng" w="28575">
            <a:solidFill>
              <a:srgbClr val="FFC8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137" name="Shape 2137"/>
        <p:cNvGrpSpPr/>
        <p:nvPr/>
      </p:nvGrpSpPr>
      <p:grpSpPr>
        <a:xfrm>
          <a:off x="0" y="0"/>
          <a:ext cx="0" cy="0"/>
          <a:chOff x="0" y="0"/>
          <a:chExt cx="0" cy="0"/>
        </a:xfrm>
      </p:grpSpPr>
      <p:sp>
        <p:nvSpPr>
          <p:cNvPr id="2138" name="Google Shape;2138;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Shellshock</a:t>
            </a:r>
            <a:endParaRPr/>
          </a:p>
        </p:txBody>
      </p:sp>
      <p:sp>
        <p:nvSpPr>
          <p:cNvPr id="2139" name="Google Shape;2139;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example, the request below results in </a:t>
            </a:r>
            <a:r>
              <a:rPr b="1" lang="en">
                <a:solidFill>
                  <a:schemeClr val="dk1"/>
                </a:solidFill>
                <a:latin typeface="Inconsolata"/>
                <a:ea typeface="Inconsolata"/>
                <a:cs typeface="Inconsolata"/>
                <a:sym typeface="Inconsolata"/>
              </a:rPr>
              <a:t>HTTP_USER_AGENT</a:t>
            </a:r>
            <a:r>
              <a:rPr lang="en">
                <a:solidFill>
                  <a:schemeClr val="dk1"/>
                </a:solidFill>
              </a:rPr>
              <a:t> being </a:t>
            </a:r>
            <a:br>
              <a:rPr lang="en">
                <a:solidFill>
                  <a:schemeClr val="dk1"/>
                </a:solidFill>
              </a:rPr>
            </a:br>
            <a:r>
              <a:rPr lang="en">
                <a:solidFill>
                  <a:schemeClr val="dk1"/>
                </a:solidFill>
              </a:rPr>
              <a:t>set to </a:t>
            </a:r>
            <a:r>
              <a:rPr b="1" lang="en">
                <a:solidFill>
                  <a:schemeClr val="dk1"/>
                </a:solidFill>
                <a:latin typeface="Inconsolata"/>
                <a:ea typeface="Inconsolata"/>
                <a:cs typeface="Inconsolata"/>
                <a:sym typeface="Inconsolata"/>
              </a:rPr>
              <a:t>() { :;};</a:t>
            </a:r>
            <a:r>
              <a:rPr lang="en">
                <a:solidFill>
                  <a:schemeClr val="dk1"/>
                </a:solidFill>
                <a:latin typeface="Inconsolata"/>
                <a:ea typeface="Inconsolata"/>
                <a:cs typeface="Inconsolata"/>
                <a:sym typeface="Inconsolata"/>
              </a:rPr>
              <a:t>.</a:t>
            </a:r>
            <a:r>
              <a:rPr lang="en">
                <a:solidFill>
                  <a:schemeClr val="dk1"/>
                </a:solidFill>
              </a:rPr>
              <a:t> This is cryptic, but in vulnerable versions of Bash, </a:t>
            </a:r>
            <a:br>
              <a:rPr lang="en">
                <a:solidFill>
                  <a:schemeClr val="dk1"/>
                </a:solidFill>
              </a:rPr>
            </a:br>
            <a:r>
              <a:rPr lang="en">
                <a:solidFill>
                  <a:schemeClr val="dk1"/>
                </a:solidFill>
              </a:rPr>
              <a:t>this creates a code function that does nothing.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140" name="Google Shape;2140;p1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41" name="Google Shape;2141;p113"/>
          <p:cNvSpPr/>
          <p:nvPr/>
        </p:nvSpPr>
        <p:spPr>
          <a:xfrm>
            <a:off x="2297400" y="1941300"/>
            <a:ext cx="4289100" cy="2148900"/>
          </a:xfrm>
          <a:prstGeom prst="roundRect">
            <a:avLst>
              <a:gd fmla="val 5554"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457200" spcFirstLastPara="1" rIns="91425" wrap="square" tIns="91425">
            <a:noAutofit/>
          </a:bodyPr>
          <a:lstStyle/>
          <a:p>
            <a:pPr indent="0" lvl="0" marL="0" rtl="0" algn="l">
              <a:lnSpc>
                <a:spcPct val="115000"/>
              </a:lnSpc>
              <a:spcBef>
                <a:spcPts val="0"/>
              </a:spcBef>
              <a:spcAft>
                <a:spcPts val="0"/>
              </a:spcAft>
              <a:buNone/>
            </a:pPr>
            <a:r>
              <a:rPr lang="en" sz="2200">
                <a:latin typeface="Inconsolata"/>
                <a:ea typeface="Inconsolata"/>
                <a:cs typeface="Inconsolata"/>
                <a:sym typeface="Inconsolata"/>
              </a:rPr>
              <a:t>GET /index.html HTTP/1.1</a:t>
            </a:r>
            <a:endParaRPr sz="2200">
              <a:latin typeface="Inconsolata"/>
              <a:ea typeface="Inconsolata"/>
              <a:cs typeface="Inconsolata"/>
              <a:sym typeface="Inconsolata"/>
            </a:endParaRPr>
          </a:p>
          <a:p>
            <a:pPr indent="0" lvl="0" marL="0" rtl="0" algn="l">
              <a:lnSpc>
                <a:spcPct val="115000"/>
              </a:lnSpc>
              <a:spcBef>
                <a:spcPts val="0"/>
              </a:spcBef>
              <a:spcAft>
                <a:spcPts val="0"/>
              </a:spcAft>
              <a:buNone/>
            </a:pPr>
            <a:r>
              <a:rPr lang="en" sz="2200">
                <a:latin typeface="Inconsolata"/>
                <a:ea typeface="Inconsolata"/>
                <a:cs typeface="Inconsolata"/>
                <a:sym typeface="Inconsolata"/>
              </a:rPr>
              <a:t>Host</a:t>
            </a:r>
            <a:r>
              <a:rPr lang="en" sz="2200">
                <a:latin typeface="Inconsolata"/>
                <a:ea typeface="Inconsolata"/>
                <a:cs typeface="Inconsolata"/>
                <a:sym typeface="Inconsolata"/>
              </a:rPr>
              <a:t>: example.com</a:t>
            </a:r>
            <a:endParaRPr sz="2200">
              <a:latin typeface="Inconsolata"/>
              <a:ea typeface="Inconsolata"/>
              <a:cs typeface="Inconsolata"/>
              <a:sym typeface="Inconsolata"/>
            </a:endParaRPr>
          </a:p>
          <a:p>
            <a:pPr indent="0" lvl="0" marL="0" rtl="0" algn="l">
              <a:lnSpc>
                <a:spcPct val="115000"/>
              </a:lnSpc>
              <a:spcBef>
                <a:spcPts val="0"/>
              </a:spcBef>
              <a:spcAft>
                <a:spcPts val="0"/>
              </a:spcAft>
              <a:buNone/>
            </a:pPr>
            <a:r>
              <a:rPr b="1" lang="en" sz="2200">
                <a:solidFill>
                  <a:srgbClr val="FF0000"/>
                </a:solidFill>
                <a:latin typeface="Inconsolata"/>
                <a:ea typeface="Inconsolata"/>
                <a:cs typeface="Inconsolata"/>
                <a:sym typeface="Inconsolata"/>
              </a:rPr>
              <a:t>User-Agent:</a:t>
            </a:r>
            <a:r>
              <a:rPr lang="en" sz="2200">
                <a:latin typeface="Inconsolata"/>
                <a:ea typeface="Inconsolata"/>
                <a:cs typeface="Inconsolata"/>
                <a:sym typeface="Inconsolata"/>
              </a:rPr>
              <a:t> () { </a:t>
            </a:r>
            <a:r>
              <a:rPr b="1" lang="en" sz="2200">
                <a:latin typeface="Inconsolata"/>
                <a:ea typeface="Inconsolata"/>
                <a:cs typeface="Inconsolata"/>
                <a:sym typeface="Inconsolata"/>
              </a:rPr>
              <a:t>:;</a:t>
            </a:r>
            <a:r>
              <a:rPr lang="en" sz="2200">
                <a:latin typeface="Inconsolata"/>
                <a:ea typeface="Inconsolata"/>
                <a:cs typeface="Inconsolata"/>
                <a:sym typeface="Inconsolata"/>
              </a:rPr>
              <a:t>};</a:t>
            </a:r>
            <a:endParaRPr sz="2200">
              <a:latin typeface="Inconsolata"/>
              <a:ea typeface="Inconsolata"/>
              <a:cs typeface="Inconsolata"/>
              <a:sym typeface="Inconsolata"/>
            </a:endParaRPr>
          </a:p>
          <a:p>
            <a:pPr indent="0" lvl="0" marL="0" rtl="0" algn="l">
              <a:lnSpc>
                <a:spcPct val="115000"/>
              </a:lnSpc>
              <a:spcBef>
                <a:spcPts val="0"/>
              </a:spcBef>
              <a:spcAft>
                <a:spcPts val="0"/>
              </a:spcAft>
              <a:buNone/>
            </a:pPr>
            <a:r>
              <a:rPr lang="en" sz="2200">
                <a:latin typeface="Inconsolata"/>
                <a:ea typeface="Inconsolata"/>
                <a:cs typeface="Inconsolata"/>
                <a:sym typeface="Inconsolata"/>
              </a:rPr>
              <a:t>Connection: keep-alive</a:t>
            </a:r>
            <a:endParaRPr sz="2200">
              <a:latin typeface="Inconsolata"/>
              <a:ea typeface="Inconsolata"/>
              <a:cs typeface="Inconsolata"/>
              <a:sym typeface="Inconsolata"/>
            </a:endParaRPr>
          </a:p>
        </p:txBody>
      </p:sp>
      <p:sp>
        <p:nvSpPr>
          <p:cNvPr id="2142" name="Google Shape;2142;p113"/>
          <p:cNvSpPr/>
          <p:nvPr/>
        </p:nvSpPr>
        <p:spPr>
          <a:xfrm flipH="1" rot="-5400000">
            <a:off x="724499" y="2021025"/>
            <a:ext cx="1432625" cy="2424425"/>
          </a:xfrm>
          <a:prstGeom prst="flowChartOffpageConnector">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13"/>
          <p:cNvSpPr/>
          <p:nvPr/>
        </p:nvSpPr>
        <p:spPr>
          <a:xfrm rot="5400000">
            <a:off x="6274274" y="2021025"/>
            <a:ext cx="1432625" cy="2424425"/>
          </a:xfrm>
          <a:prstGeom prst="flowChartOffpageConnector">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13"/>
          <p:cNvSpPr/>
          <p:nvPr/>
        </p:nvSpPr>
        <p:spPr>
          <a:xfrm>
            <a:off x="7523100" y="2517050"/>
            <a:ext cx="1633200" cy="1432500"/>
          </a:xfrm>
          <a:prstGeom prst="rect">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13"/>
          <p:cNvSpPr txBox="1"/>
          <p:nvPr>
            <p:ph idx="3" type="body"/>
          </p:nvPr>
        </p:nvSpPr>
        <p:spPr>
          <a:xfrm>
            <a:off x="6392925" y="2722597"/>
            <a:ext cx="2326200" cy="942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Shellshock can be exploited when we include malicious code after the seemingly arbitrary </a:t>
            </a:r>
            <a:r>
              <a:rPr b="1" lang="en">
                <a:latin typeface="Inconsolata"/>
                <a:ea typeface="Inconsolata"/>
                <a:cs typeface="Inconsolata"/>
                <a:sym typeface="Inconsolata"/>
              </a:rPr>
              <a:t>() { :;}; </a:t>
            </a:r>
            <a:r>
              <a:rPr lang="en"/>
              <a:t>string.</a:t>
            </a:r>
            <a:endParaRPr/>
          </a:p>
        </p:txBody>
      </p:sp>
      <p:sp>
        <p:nvSpPr>
          <p:cNvPr id="2146" name="Google Shape;2146;p113"/>
          <p:cNvSpPr/>
          <p:nvPr/>
        </p:nvSpPr>
        <p:spPr>
          <a:xfrm>
            <a:off x="7375" y="2517050"/>
            <a:ext cx="720000" cy="1432500"/>
          </a:xfrm>
          <a:prstGeom prst="rect">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13"/>
          <p:cNvSpPr txBox="1"/>
          <p:nvPr/>
        </p:nvSpPr>
        <p:spPr>
          <a:xfrm>
            <a:off x="457200" y="2722600"/>
            <a:ext cx="1840200" cy="109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latin typeface="Roboto"/>
                <a:ea typeface="Roboto"/>
                <a:cs typeface="Roboto"/>
                <a:sym typeface="Roboto"/>
              </a:rPr>
              <a:t>Bash interprets the value of this header </a:t>
            </a:r>
            <a:br>
              <a:rPr lang="en">
                <a:latin typeface="Roboto"/>
                <a:ea typeface="Roboto"/>
                <a:cs typeface="Roboto"/>
                <a:sym typeface="Roboto"/>
              </a:rPr>
            </a:br>
            <a:r>
              <a:rPr lang="en">
                <a:latin typeface="Roboto"/>
                <a:ea typeface="Roboto"/>
                <a:cs typeface="Roboto"/>
                <a:sym typeface="Roboto"/>
              </a:rPr>
              <a:t>as code, allowing us </a:t>
            </a:r>
            <a:br>
              <a:rPr lang="en">
                <a:latin typeface="Roboto"/>
                <a:ea typeface="Roboto"/>
                <a:cs typeface="Roboto"/>
                <a:sym typeface="Roboto"/>
              </a:rPr>
            </a:br>
            <a:r>
              <a:rPr lang="en">
                <a:latin typeface="Roboto"/>
                <a:ea typeface="Roboto"/>
                <a:cs typeface="Roboto"/>
                <a:sym typeface="Roboto"/>
              </a:rPr>
              <a:t>to execute arbitrary code on the target.</a:t>
            </a:r>
            <a:endParaRPr/>
          </a:p>
        </p:txBody>
      </p:sp>
      <p:sp>
        <p:nvSpPr>
          <p:cNvPr id="2148" name="Google Shape;2148;p113"/>
          <p:cNvSpPr/>
          <p:nvPr/>
        </p:nvSpPr>
        <p:spPr>
          <a:xfrm>
            <a:off x="7835325" y="99175"/>
            <a:ext cx="1141500" cy="1223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9" name="Google Shape;2149;p113"/>
          <p:cNvPicPr preferRelativeResize="0"/>
          <p:nvPr/>
        </p:nvPicPr>
        <p:blipFill rotWithShape="1">
          <a:blip r:embed="rId3">
            <a:alphaModFix/>
          </a:blip>
          <a:srcRect b="0" l="18084" r="18078" t="0"/>
          <a:stretch/>
        </p:blipFill>
        <p:spPr>
          <a:xfrm>
            <a:off x="7893484" y="103775"/>
            <a:ext cx="1083216" cy="1144400"/>
          </a:xfrm>
          <a:prstGeom prst="rect">
            <a:avLst/>
          </a:prstGeom>
          <a:noFill/>
          <a:ln>
            <a:noFill/>
          </a:ln>
        </p:spPr>
      </p:pic>
      <p:sp>
        <p:nvSpPr>
          <p:cNvPr id="2150" name="Google Shape;2150;p113"/>
          <p:cNvSpPr/>
          <p:nvPr/>
        </p:nvSpPr>
        <p:spPr>
          <a:xfrm>
            <a:off x="2481900" y="3029075"/>
            <a:ext cx="1840200" cy="364800"/>
          </a:xfrm>
          <a:prstGeom prst="rect">
            <a:avLst/>
          </a:prstGeom>
          <a:noFill/>
          <a:ln cap="flat" cmpd="sng" w="28575">
            <a:solidFill>
              <a:srgbClr val="FFC8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13"/>
          <p:cNvSpPr/>
          <p:nvPr/>
        </p:nvSpPr>
        <p:spPr>
          <a:xfrm>
            <a:off x="4407625" y="3029075"/>
            <a:ext cx="1567500" cy="364800"/>
          </a:xfrm>
          <a:prstGeom prst="rect">
            <a:avLst/>
          </a:prstGeom>
          <a:noFill/>
          <a:ln cap="flat" cmpd="sng" w="28575">
            <a:solidFill>
              <a:srgbClr val="FFC8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155" name="Shape 2155"/>
        <p:cNvGrpSpPr/>
        <p:nvPr/>
      </p:nvGrpSpPr>
      <p:grpSpPr>
        <a:xfrm>
          <a:off x="0" y="0"/>
          <a:ext cx="0" cy="0"/>
          <a:chOff x="0" y="0"/>
          <a:chExt cx="0" cy="0"/>
        </a:xfrm>
      </p:grpSpPr>
      <p:sp>
        <p:nvSpPr>
          <p:cNvPr id="2156" name="Google Shape;2156;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Shellshock</a:t>
            </a:r>
            <a:endParaRPr/>
          </a:p>
        </p:txBody>
      </p:sp>
      <p:sp>
        <p:nvSpPr>
          <p:cNvPr id="2157" name="Google Shape;2157;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example, malicious codes can open TCP connections back to your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machine or show user passwords.</a:t>
            </a:r>
            <a:endParaRPr/>
          </a:p>
        </p:txBody>
      </p:sp>
      <p:sp>
        <p:nvSpPr>
          <p:cNvPr id="2158" name="Google Shape;2158;p1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59" name="Google Shape;2159;p114"/>
          <p:cNvSpPr/>
          <p:nvPr/>
        </p:nvSpPr>
        <p:spPr>
          <a:xfrm>
            <a:off x="2334450" y="1997276"/>
            <a:ext cx="4475100" cy="2069700"/>
          </a:xfrm>
          <a:prstGeom prst="roundRect">
            <a:avLst>
              <a:gd fmla="val 5554"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274300" spcFirstLastPara="1" rIns="91425" wrap="square" tIns="91425">
            <a:noAutofit/>
          </a:bodyPr>
          <a:lstStyle/>
          <a:p>
            <a:pPr indent="0" lvl="0" marL="0" rtl="0" algn="l">
              <a:lnSpc>
                <a:spcPct val="130000"/>
              </a:lnSpc>
              <a:spcBef>
                <a:spcPts val="0"/>
              </a:spcBef>
              <a:spcAft>
                <a:spcPts val="0"/>
              </a:spcAft>
              <a:buNone/>
            </a:pPr>
            <a:r>
              <a:rPr lang="en" sz="1800">
                <a:latin typeface="Inconsolata"/>
                <a:ea typeface="Inconsolata"/>
                <a:cs typeface="Inconsolata"/>
                <a:sym typeface="Inconsolata"/>
              </a:rPr>
              <a:t>GET /index.html HTTP/1.1</a:t>
            </a:r>
            <a:endParaRPr sz="1800">
              <a:latin typeface="Inconsolata"/>
              <a:ea typeface="Inconsolata"/>
              <a:cs typeface="Inconsolata"/>
              <a:sym typeface="Inconsolata"/>
            </a:endParaRPr>
          </a:p>
          <a:p>
            <a:pPr indent="0" lvl="0" marL="0" rtl="0" algn="l">
              <a:lnSpc>
                <a:spcPct val="130000"/>
              </a:lnSpc>
              <a:spcBef>
                <a:spcPts val="0"/>
              </a:spcBef>
              <a:spcAft>
                <a:spcPts val="0"/>
              </a:spcAft>
              <a:buNone/>
            </a:pPr>
            <a:r>
              <a:rPr lang="en" sz="1800">
                <a:latin typeface="Inconsolata"/>
                <a:ea typeface="Inconsolata"/>
                <a:cs typeface="Inconsolata"/>
                <a:sym typeface="Inconsolata"/>
              </a:rPr>
              <a:t>Host: example.com</a:t>
            </a:r>
            <a:endParaRPr sz="1800">
              <a:latin typeface="Inconsolata"/>
              <a:ea typeface="Inconsolata"/>
              <a:cs typeface="Inconsolata"/>
              <a:sym typeface="Inconsolata"/>
            </a:endParaRPr>
          </a:p>
          <a:p>
            <a:pPr indent="0" lvl="0" marL="0" rtl="0" algn="l">
              <a:lnSpc>
                <a:spcPct val="130000"/>
              </a:lnSpc>
              <a:spcBef>
                <a:spcPts val="0"/>
              </a:spcBef>
              <a:spcAft>
                <a:spcPts val="0"/>
              </a:spcAft>
              <a:buNone/>
            </a:pPr>
            <a:r>
              <a:rPr lang="en" sz="1800">
                <a:latin typeface="Inconsolata"/>
                <a:ea typeface="Inconsolata"/>
                <a:cs typeface="Inconsolata"/>
                <a:sym typeface="Inconsolata"/>
              </a:rPr>
              <a:t>User-Agent: () { :;}; </a:t>
            </a:r>
            <a:r>
              <a:rPr b="1" lang="en" sz="1800">
                <a:latin typeface="Inconsolata"/>
                <a:ea typeface="Inconsolata"/>
                <a:cs typeface="Inconsolata"/>
                <a:sym typeface="Inconsolata"/>
              </a:rPr>
              <a:t>/bin/bash</a:t>
            </a:r>
            <a:r>
              <a:rPr b="1" lang="en" sz="1800">
                <a:latin typeface="Inconsolata"/>
                <a:ea typeface="Inconsolata"/>
                <a:cs typeface="Inconsolata"/>
                <a:sym typeface="Inconsolata"/>
              </a:rPr>
              <a:t> -c ‘cat /etc/passwd’</a:t>
            </a:r>
            <a:endParaRPr b="1" sz="1800">
              <a:latin typeface="Inconsolata"/>
              <a:ea typeface="Inconsolata"/>
              <a:cs typeface="Inconsolata"/>
              <a:sym typeface="Inconsolata"/>
            </a:endParaRPr>
          </a:p>
          <a:p>
            <a:pPr indent="0" lvl="0" marL="0" rtl="0" algn="l">
              <a:lnSpc>
                <a:spcPct val="130000"/>
              </a:lnSpc>
              <a:spcBef>
                <a:spcPts val="0"/>
              </a:spcBef>
              <a:spcAft>
                <a:spcPts val="0"/>
              </a:spcAft>
              <a:buNone/>
            </a:pPr>
            <a:r>
              <a:rPr lang="en" sz="1800">
                <a:latin typeface="Inconsolata"/>
                <a:ea typeface="Inconsolata"/>
                <a:cs typeface="Inconsolata"/>
                <a:sym typeface="Inconsolata"/>
              </a:rPr>
              <a:t>Connection: keep-alive</a:t>
            </a:r>
            <a:endParaRPr sz="1800">
              <a:latin typeface="Inconsolata"/>
              <a:ea typeface="Inconsolata"/>
              <a:cs typeface="Inconsolata"/>
              <a:sym typeface="Inconsolata"/>
            </a:endParaRPr>
          </a:p>
        </p:txBody>
      </p:sp>
      <p:sp>
        <p:nvSpPr>
          <p:cNvPr id="2160" name="Google Shape;2160;p114"/>
          <p:cNvSpPr txBox="1"/>
          <p:nvPr>
            <p:ph idx="3" type="body"/>
          </p:nvPr>
        </p:nvSpPr>
        <p:spPr>
          <a:xfrm>
            <a:off x="0" y="4384200"/>
            <a:ext cx="9144000" cy="364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This is different from passing a command directly because of how Bash handles the output.</a:t>
            </a:r>
            <a:endParaRPr/>
          </a:p>
        </p:txBody>
      </p:sp>
      <p:sp>
        <p:nvSpPr>
          <p:cNvPr id="2161" name="Google Shape;2161;p114"/>
          <p:cNvSpPr/>
          <p:nvPr/>
        </p:nvSpPr>
        <p:spPr>
          <a:xfrm>
            <a:off x="7835325" y="99175"/>
            <a:ext cx="1141500" cy="1223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2" name="Google Shape;2162;p114"/>
          <p:cNvPicPr preferRelativeResize="0"/>
          <p:nvPr/>
        </p:nvPicPr>
        <p:blipFill rotWithShape="1">
          <a:blip r:embed="rId3">
            <a:alphaModFix/>
          </a:blip>
          <a:srcRect b="0" l="18084" r="18078" t="0"/>
          <a:stretch/>
        </p:blipFill>
        <p:spPr>
          <a:xfrm>
            <a:off x="7893484" y="103775"/>
            <a:ext cx="1083216" cy="1144400"/>
          </a:xfrm>
          <a:prstGeom prst="rect">
            <a:avLst/>
          </a:prstGeom>
          <a:noFill/>
          <a:ln>
            <a:noFill/>
          </a:ln>
        </p:spPr>
      </p:pic>
      <p:sp>
        <p:nvSpPr>
          <p:cNvPr id="2163" name="Google Shape;2163;p114"/>
          <p:cNvSpPr/>
          <p:nvPr/>
        </p:nvSpPr>
        <p:spPr>
          <a:xfrm>
            <a:off x="5082300" y="2796327"/>
            <a:ext cx="1601100" cy="430500"/>
          </a:xfrm>
          <a:prstGeom prst="rect">
            <a:avLst/>
          </a:prstGeom>
          <a:noFill/>
          <a:ln cap="flat" cmpd="sng" w="28575">
            <a:solidFill>
              <a:srgbClr val="FFC8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14"/>
          <p:cNvSpPr txBox="1"/>
          <p:nvPr>
            <p:ph idx="3" type="body"/>
          </p:nvPr>
        </p:nvSpPr>
        <p:spPr>
          <a:xfrm>
            <a:off x="2334450" y="1577575"/>
            <a:ext cx="3210600" cy="276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700"/>
              <a:t>Note the syntax: </a:t>
            </a:r>
            <a:endParaRPr/>
          </a:p>
        </p:txBody>
      </p:sp>
      <p:sp>
        <p:nvSpPr>
          <p:cNvPr id="2165" name="Google Shape;2165;p114"/>
          <p:cNvSpPr/>
          <p:nvPr/>
        </p:nvSpPr>
        <p:spPr>
          <a:xfrm flipH="1" rot="-5400000">
            <a:off x="983976" y="2142674"/>
            <a:ext cx="921550" cy="2431703"/>
          </a:xfrm>
          <a:prstGeom prst="flowChartOffpageConnector">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14"/>
          <p:cNvSpPr/>
          <p:nvPr/>
        </p:nvSpPr>
        <p:spPr>
          <a:xfrm flipH="1">
            <a:off x="-12300" y="2897875"/>
            <a:ext cx="655800" cy="921300"/>
          </a:xfrm>
          <a:prstGeom prst="rect">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14"/>
          <p:cNvSpPr txBox="1"/>
          <p:nvPr>
            <p:ph idx="3" type="body"/>
          </p:nvPr>
        </p:nvSpPr>
        <p:spPr>
          <a:xfrm>
            <a:off x="228900" y="3038425"/>
            <a:ext cx="2061000" cy="640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latin typeface="Inconsolata"/>
                <a:ea typeface="Inconsolata"/>
                <a:cs typeface="Inconsolata"/>
                <a:sym typeface="Inconsolata"/>
              </a:rPr>
              <a:t>/bin/bash -c 'command'</a:t>
            </a:r>
            <a:r>
              <a:rPr lang="en"/>
              <a:t> runs the string </a:t>
            </a:r>
            <a:r>
              <a:rPr b="1" lang="en">
                <a:latin typeface="Inconsolata"/>
                <a:ea typeface="Inconsolata"/>
                <a:cs typeface="Inconsolata"/>
                <a:sym typeface="Inconsolata"/>
              </a:rPr>
              <a:t>‘command’</a:t>
            </a:r>
            <a:r>
              <a:rPr lang="en"/>
              <a:t> as a bash command. </a:t>
            </a:r>
            <a:endParaRPr/>
          </a:p>
        </p:txBody>
      </p:sp>
      <p:sp>
        <p:nvSpPr>
          <p:cNvPr id="2168" name="Google Shape;2168;p114"/>
          <p:cNvSpPr/>
          <p:nvPr/>
        </p:nvSpPr>
        <p:spPr>
          <a:xfrm>
            <a:off x="2563850" y="3161125"/>
            <a:ext cx="2061000" cy="364800"/>
          </a:xfrm>
          <a:prstGeom prst="rect">
            <a:avLst/>
          </a:prstGeom>
          <a:noFill/>
          <a:ln cap="flat" cmpd="sng" w="28575">
            <a:solidFill>
              <a:srgbClr val="FFC8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14"/>
          <p:cNvSpPr/>
          <p:nvPr/>
        </p:nvSpPr>
        <p:spPr>
          <a:xfrm rot="5400000">
            <a:off x="7353251" y="1783136"/>
            <a:ext cx="921550" cy="2431703"/>
          </a:xfrm>
          <a:prstGeom prst="flowChartOffpageConnector">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14"/>
          <p:cNvSpPr/>
          <p:nvPr/>
        </p:nvSpPr>
        <p:spPr>
          <a:xfrm>
            <a:off x="8615275" y="2538337"/>
            <a:ext cx="540900" cy="921300"/>
          </a:xfrm>
          <a:prstGeom prst="rect">
            <a:avLst/>
          </a:prstGeom>
          <a:solidFill>
            <a:srgbClr val="FFC8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14"/>
          <p:cNvSpPr txBox="1"/>
          <p:nvPr>
            <p:ph idx="3" type="body"/>
          </p:nvPr>
        </p:nvSpPr>
        <p:spPr>
          <a:xfrm>
            <a:off x="7140825" y="2713373"/>
            <a:ext cx="1942800" cy="53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Using </a:t>
            </a:r>
            <a:r>
              <a:rPr b="1" lang="en">
                <a:solidFill>
                  <a:schemeClr val="dk1"/>
                </a:solidFill>
                <a:latin typeface="Inconsolata"/>
                <a:ea typeface="Inconsolata"/>
                <a:cs typeface="Inconsolata"/>
                <a:sym typeface="Inconsolata"/>
              </a:rPr>
              <a:t>/bin/bash -c</a:t>
            </a:r>
            <a:r>
              <a:rPr lang="en">
                <a:solidFill>
                  <a:schemeClr val="dk1"/>
                </a:solidFill>
              </a:rPr>
              <a:t> </a:t>
            </a:r>
            <a:br>
              <a:rPr lang="en">
                <a:solidFill>
                  <a:schemeClr val="dk1"/>
                </a:solidFill>
              </a:rPr>
            </a:br>
            <a:r>
              <a:rPr lang="en">
                <a:solidFill>
                  <a:schemeClr val="dk1"/>
                </a:solidFill>
              </a:rPr>
              <a:t>helps preserve </a:t>
            </a:r>
            <a:r>
              <a:rPr b="1" lang="en">
                <a:solidFill>
                  <a:schemeClr val="dk1"/>
                </a:solidFill>
                <a:latin typeface="Inconsolata"/>
                <a:ea typeface="Inconsolata"/>
                <a:cs typeface="Inconsolata"/>
                <a:sym typeface="Inconsolata"/>
              </a:rPr>
              <a:t>stdout</a:t>
            </a:r>
            <a:r>
              <a:rPr lang="en">
                <a:solidFill>
                  <a:schemeClr val="dk1"/>
                </a:solidFill>
              </a:rPr>
              <a:t> </a:t>
            </a:r>
            <a:br>
              <a:rPr lang="en">
                <a:solidFill>
                  <a:schemeClr val="dk1"/>
                </a:solidFill>
              </a:rPr>
            </a:br>
            <a:r>
              <a:rPr lang="en">
                <a:solidFill>
                  <a:schemeClr val="dk1"/>
                </a:solidFill>
              </a:rPr>
              <a:t>more consistently.</a:t>
            </a:r>
            <a:endParaRPr b="1">
              <a:latin typeface="Inconsolata"/>
              <a:ea typeface="Inconsolata"/>
              <a:cs typeface="Inconsolata"/>
              <a:sym typeface="Inconsolat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